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911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e7595f9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对衰变相关概念理解不正确</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bbc327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衰变规律的理解及应用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d2547aa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衰变次数的计算</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952a3a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对半衰期的理解及计算</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dbdb51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a:t>
                </a:r>
                <a14:m>
                  <m:oMath xmlns:m="http://schemas.openxmlformats.org/officeDocument/2006/math">
                    <m:r>
                      <a:rPr lang="en-US" sz="2800" b="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𝛂</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衰变和</a:t>
                </a:r>
                <a14:m>
                  <m:oMath xmlns:m="http://schemas.openxmlformats.org/officeDocument/2006/math">
                    <m:r>
                      <a:rPr lang="en-US" sz="2800" b="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𝛃</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衰变后粒子在磁场中的轨迹</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fa845a5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对放射性同位素的理解及应用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e7595f9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对衰变相关概念理解不正确</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e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6.xml"/><Relationship Id="rId2" Type="http://schemas.openxmlformats.org/officeDocument/2006/relationships/image" Target="../media/image21.png"/><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6.xml"/><Relationship Id="rId2" Type="http://schemas.openxmlformats.org/officeDocument/2006/relationships/image" Target="../media/image25.png"/><Relationship Id="rId1"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6.xml"/><Relationship Id="rId2" Type="http://schemas.openxmlformats.org/officeDocument/2006/relationships/image" Target="../media/image28.png"/><Relationship Id="rId1"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6.xml"/><Relationship Id="rId1" Type="http://schemas.openxmlformats.org/officeDocument/2006/relationships/image" Target="../media/image29.pn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7.xml"/><Relationship Id="rId4" Type="http://schemas.openxmlformats.org/officeDocument/2006/relationships/image" Target="../media/image33.png"/><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7.xml"/><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7.xml"/><Relationship Id="rId1"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7.xml"/><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7.xml"/><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8.xml"/><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8.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8.xml"/><Relationship Id="rId1" Type="http://schemas.openxmlformats.org/officeDocument/2006/relationships/image" Target="../media/image44.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9.xml"/><Relationship Id="rId2" Type="http://schemas.openxmlformats.org/officeDocument/2006/relationships/image" Target="../media/image46.png"/><Relationship Id="rId1"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9.xml"/><Relationship Id="rId1" Type="http://schemas.openxmlformats.org/officeDocument/2006/relationships/image" Target="../media/image4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0.xml"/><Relationship Id="rId2" Type="http://schemas.openxmlformats.org/officeDocument/2006/relationships/image" Target="../media/image49.png"/><Relationship Id="rId1"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50.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0.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54.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0.xml"/><Relationship Id="rId2" Type="http://schemas.openxmlformats.org/officeDocument/2006/relationships/image" Target="../media/image56.png"/><Relationship Id="rId1" Type="http://schemas.openxmlformats.org/officeDocument/2006/relationships/image" Target="../media/image55.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57.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0.xml"/><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image" Target="../media/image58.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61.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0.xml"/><Relationship Id="rId2" Type="http://schemas.openxmlformats.org/officeDocument/2006/relationships/image" Target="../media/image63.png"/><Relationship Id="rId1" Type="http://schemas.openxmlformats.org/officeDocument/2006/relationships/image" Target="../media/image62.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image" Target="../media/image6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0.xml"/><Relationship Id="rId2" Type="http://schemas.openxmlformats.org/officeDocument/2006/relationships/image" Target="../media/image66.png"/><Relationship Id="rId1" Type="http://schemas.openxmlformats.org/officeDocument/2006/relationships/image" Target="../media/image65.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67.png"/></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0.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71.png"/></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10.xml"/><Relationship Id="rId3" Type="http://schemas.openxmlformats.org/officeDocument/2006/relationships/image" Target="../media/image74.png"/><Relationship Id="rId2" Type="http://schemas.openxmlformats.org/officeDocument/2006/relationships/image" Target="../media/image73.jpeg"/><Relationship Id="rId1" Type="http://schemas.openxmlformats.org/officeDocument/2006/relationships/image" Target="../media/image72.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image" Target="../media/image75.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0.xml"/><Relationship Id="rId3" Type="http://schemas.openxmlformats.org/officeDocument/2006/relationships/image" Target="../media/image78.png"/><Relationship Id="rId2" Type="http://schemas.openxmlformats.org/officeDocument/2006/relationships/image" Target="../media/image77.jpeg"/><Relationship Id="rId1" Type="http://schemas.openxmlformats.org/officeDocument/2006/relationships/image" Target="../media/image76.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image" Target="../media/image79.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f5040ecb7?vop=1&amp;pid=3952a3a3f&amp;color=0,0,0&amp;vtp=1&amp;bt=1&amp;bbb=1&amp;hb=1"/>
              <p:cNvSpPr/>
              <p:nvPr/>
            </p:nvSpPr>
            <p:spPr>
              <a:xfrm>
                <a:off x="722376" y="972000"/>
                <a:ext cx="10753344" cy="132429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[安徽部分学校2025高二下联考]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电子发射断层显像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是一种先进的医疗成像技术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的放射性衰变来标记药物，从而对人体内部器官进行成像.氟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的半衰期约为110分钟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以下关于该衰变过程的说法正确的是(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2_1#f5040ecb7?vop=1&amp;pid=3952a3a3f&amp;color=0,0,0&amp;vtp=1&amp;bt=1&amp;bbb=1&amp;hb=1"/>
              <p:cNvSpPr>
                <a:spLocks noRot="1" noChangeAspect="1" noMove="1" noResize="1" noEditPoints="1" noAdjustHandles="1" noChangeArrowheads="1" noChangeShapeType="1" noTextEdit="1"/>
              </p:cNvSpPr>
              <p:nvPr/>
            </p:nvSpPr>
            <p:spPr>
              <a:xfrm>
                <a:off x="722376" y="972000"/>
                <a:ext cx="10753344" cy="1324293"/>
              </a:xfrm>
              <a:prstGeom prst="rect">
                <a:avLst/>
              </a:prstGeom>
              <a:blipFill rotWithShape="1">
                <a:blip r:embed="rId1"/>
                <a:stretch>
                  <a:fillRect l="-4" t="-34" r="-148" b="-3538"/>
                </a:stretch>
              </a:blipFill>
            </p:spPr>
            <p:txBody>
              <a:bodyPr/>
              <a:lstStyle/>
              <a:p>
                <a:r>
                  <a:rPr lang="zh-CN" altLang="en-US">
                    <a:noFill/>
                  </a:rPr>
                  <a:t> </a:t>
                </a:r>
              </a:p>
            </p:txBody>
          </p:sp>
        </mc:Fallback>
      </mc:AlternateContent>
      <p:sp>
        <p:nvSpPr>
          <p:cNvPr id="3" name="QC_5_AN.13_1#f5040ecb7.bracket?vop=1&amp;pid=3952a3a3f&amp;color=0,0,0&amp;vpa=4&amp;vtp=1"/>
          <p:cNvSpPr/>
          <p:nvPr/>
        </p:nvSpPr>
        <p:spPr>
          <a:xfrm>
            <a:off x="8057261" y="1880241"/>
            <a:ext cx="3746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2_2#f5040ecb7.choices?vop=1&amp;pid=3952a3a3f&amp;color=0,0,0&amp;vtp=1&amp;bbb=1"/>
              <p:cNvSpPr/>
              <p:nvPr/>
            </p:nvSpPr>
            <p:spPr>
              <a:xfrm>
                <a:off x="722376" y="2308421"/>
                <a:ext cx="10753344" cy="1808480"/>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为正电子</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施加高压，其半衰期会缩短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衰变时，释放能量，所以质量数不守恒</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.若有100个氟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原子核，经过220分钟后，大约还剩下25个未衰变</a:t>
                </a:r>
                <a:endParaRPr lang="en-US" altLang="zh-CN" sz="2000" dirty="0"/>
              </a:p>
            </p:txBody>
          </p:sp>
        </mc:Choice>
        <mc:Fallback>
          <p:sp>
            <p:nvSpPr>
              <p:cNvPr id="4" name="QC_5_BD.12_2#f5040ecb7.choices?vop=1&amp;pid=3952a3a3f&amp;color=0,0,0&amp;vtp=1&amp;bbb=1"/>
              <p:cNvSpPr>
                <a:spLocks noRot="1" noChangeAspect="1" noMove="1" noResize="1" noEditPoints="1" noAdjustHandles="1" noChangeArrowheads="1" noChangeShapeType="1" noTextEdit="1"/>
              </p:cNvSpPr>
              <p:nvPr/>
            </p:nvSpPr>
            <p:spPr>
              <a:xfrm>
                <a:off x="722376" y="2308421"/>
                <a:ext cx="10753344" cy="1808480"/>
              </a:xfrm>
              <a:prstGeom prst="rect">
                <a:avLst/>
              </a:prstGeom>
              <a:blipFill rotWithShape="1">
                <a:blip r:embed="rId2"/>
                <a:stretch>
                  <a:fillRect l="-4" t="-11" b="-25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f5040ecb7?vop=1&amp;vop=1&amp;pid=3952a3a3f&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根据质量数守恒和电荷数守恒,有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为正电子</a:t>
                </a:r>
                <a14:m>
                  <m:oMath xmlns:m="http://schemas.openxmlformats.org/officeDocument/2006/math">
                    <m:sSubSup>
                      <m:sSubSupPr>
                        <m:ctrlPr>
                          <a:rPr lang="en-US" altLang="zh-CN" sz="22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期由原子核内部结构决定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,与外界条件（如高压）无关,故B错误；衰变释放能量,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但质量数仍守恒,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C错误；半衰期是统计规律,适用于大量原子核,少量原子核不适用，100个</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220分钟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2个半衰期）后,未衰变的原子核数目无法确定,故D错误.</a:t>
                </a:r>
                <a:endParaRPr lang="en-US" altLang="zh-CN" sz="2200" dirty="0"/>
              </a:p>
            </p:txBody>
          </p:sp>
        </mc:Choice>
        <mc:Fallback>
          <p:sp>
            <p:nvSpPr>
              <p:cNvPr id="2" name="QC_5_AS.14_1#f5040ecb7?vop=1&amp;vop=1&amp;pid=3952a3a3f&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821"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5_1#f5040ecb7?vop=1&amp;vop=1&amp;pid=3952a3a3f&amp;color=0,0,0&amp;vtp=1&amp;bt=1&amp;bbb=1&amp;hb=1"/>
              <p:cNvSpPr/>
              <p:nvPr/>
            </p:nvSpPr>
            <p:spPr>
              <a:xfrm>
                <a:off x="722376" y="972000"/>
                <a:ext cx="10753344" cy="2812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43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应用半衰期公式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𝜏</m:t>
                            </m:r>
                          </m:den>
                        </m:f>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𝜏</m:t>
                            </m:r>
                          </m:den>
                        </m:f>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的三点提示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1）半衰期公式只对大量原子核才适用,对少数原子核是不适用的.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2）明确半衰期公式中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的含义及二者的关系,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的含义及二者的关系.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3）明确发生衰变的原子核与新产生的原子核质量之间的比例关系,每衰变一个原子核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一个新核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,它们之间的质量之比等于各自单个原子核的质量之比.</a:t>
                </a:r>
                <a:endParaRPr lang="en-US" altLang="zh-CN" sz="2000" dirty="0"/>
              </a:p>
            </p:txBody>
          </p:sp>
        </mc:Choice>
        <mc:Fallback>
          <p:sp>
            <p:nvSpPr>
              <p:cNvPr id="2" name="QC_5_EX.15_1#f5040ecb7?vop=1&amp;vop=1&amp;pid=3952a3a3f&amp;color=0,0,0&amp;vtp=1&amp;bt=1&amp;bbb=1&amp;hb=1"/>
              <p:cNvSpPr>
                <a:spLocks noRot="1" noChangeAspect="1" noMove="1" noResize="1" noEditPoints="1" noAdjustHandles="1" noChangeArrowheads="1" noChangeShapeType="1" noTextEdit="1"/>
              </p:cNvSpPr>
              <p:nvPr/>
            </p:nvSpPr>
            <p:spPr>
              <a:xfrm>
                <a:off x="722376" y="972000"/>
                <a:ext cx="10753344" cy="2812034"/>
              </a:xfrm>
              <a:prstGeom prst="rect">
                <a:avLst/>
              </a:prstGeom>
              <a:blipFill rotWithShape="1">
                <a:blip r:embed="rId1"/>
                <a:stretch>
                  <a:fillRect l="-4" t="-16" r="-561" b="-16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54aceee1f?vop=1&amp;pid=3952a3a3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[湖北咸宁2025高二下期末]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自然界活体中的</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的含量比恒为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，活体死亡后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含量不变，但</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衰变含量会减小.已知</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的半衰期为5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，某考古学者在考古遗迹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中采得一样品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，测得此样品的年代约为22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920年，则此样品中</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的含量比为(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6_1#54aceee1f?vop=1&amp;pid=3952a3a3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17_1#54aceee1f.bracket?vop=1&amp;pid=3952a3a3f&amp;color=0,0,0&amp;vpa=5&amp;vtp=1"/>
          <p:cNvSpPr/>
          <p:nvPr/>
        </p:nvSpPr>
        <p:spPr>
          <a:xfrm>
            <a:off x="10143236"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6_2#54aceee1f.choices?vop=1&amp;pid=3952a3a3f&amp;color=0,0,0&amp;vtp=1&amp;bbb=1"/>
              <p:cNvSpPr/>
              <p:nvPr/>
            </p:nvSpPr>
            <p:spPr>
              <a:xfrm>
                <a:off x="722376" y="2328486"/>
                <a:ext cx="10753344" cy="400050"/>
              </a:xfrm>
              <a:prstGeom prst="rect">
                <a:avLst/>
              </a:prstGeom>
              <a:noFill/>
            </p:spPr>
            <p:txBody>
              <a:bodyPr wrap="none" lIns="0" tIns="0" rIns="0" bIns="0" rtlCol="0" anchor="t"/>
              <a:lstStyle/>
              <a:p>
                <a:pPr latinLnBrk="1">
                  <a:lnSpc>
                    <a:spcPts val="3600"/>
                  </a:lnSpc>
                  <a:tabLst>
                    <a:tab pos="2808605" algn="l"/>
                    <a:tab pos="5388610" algn="l"/>
                    <a:tab pos="81718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6_2#54aceee1f.choices?vop=1&amp;pid=3952a3a3f&amp;color=0,0,0&amp;vtp=1&amp;bbb=1"/>
              <p:cNvSpPr>
                <a:spLocks noRot="1" noChangeAspect="1" noMove="1" noResize="1" noEditPoints="1" noAdjustHandles="1" noChangeArrowheads="1" noChangeShapeType="1" noTextEdit="1"/>
              </p:cNvSpPr>
              <p:nvPr/>
            </p:nvSpPr>
            <p:spPr>
              <a:xfrm>
                <a:off x="722376" y="2328486"/>
                <a:ext cx="10753344" cy="400050"/>
              </a:xfrm>
              <a:prstGeom prst="rect">
                <a:avLst/>
              </a:prstGeom>
              <a:blipFill rotWithShape="1">
                <a:blip r:embed="rId2"/>
                <a:stretch>
                  <a:fillRect l="-4" t="-14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54aceee1f?vop=1&amp;vop=1&amp;pid=3952a3a3f&amp;color=0,0,0&amp;vtp=1&amp;bt=1&amp;bbb=1&amp;hb=1"/>
              <p:cNvSpPr/>
              <p:nvPr/>
            </p:nvSpPr>
            <p:spPr>
              <a:xfrm>
                <a:off x="722376" y="972000"/>
                <a:ext cx="10753344" cy="1474661"/>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的半衰期为5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730年,样品年代为22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920年,经历的半衰期个数为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920</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730</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,每经过一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个半衰期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含量减半,4次后剩余比例为</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,初始含量比为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,因此样品中</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的含量比为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5_AS.18_1#54aceee1f?vop=1&amp;vop=1&amp;pid=3952a3a3f&amp;color=0,0,0&amp;vtp=1&amp;bt=1&amp;bbb=1&amp;hb=1"/>
              <p:cNvSpPr>
                <a:spLocks noRot="1" noChangeAspect="1" noMove="1" noResize="1" noEditPoints="1" noAdjustHandles="1" noChangeArrowheads="1" noChangeShapeType="1" noTextEdit="1"/>
              </p:cNvSpPr>
              <p:nvPr/>
            </p:nvSpPr>
            <p:spPr>
              <a:xfrm>
                <a:off x="722376" y="972000"/>
                <a:ext cx="10753344" cy="1474661"/>
              </a:xfrm>
              <a:prstGeom prst="rect">
                <a:avLst/>
              </a:prstGeom>
              <a:blipFill rotWithShape="1">
                <a:blip r:embed="rId1"/>
                <a:stretch>
                  <a:fillRect l="-4" t="-31" b="-7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9_1#b6adfc581?htil=1&amp;vop=1&amp;pid=3952a3a3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19889" y="1054295"/>
            <a:ext cx="3319272"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9_2#b6adfc581?htil=1&amp;vop=1&amp;pid=3952a3a3f&amp;color=0,0,0&amp;vtp=1&amp;bt=1&amp;bbb=1&amp;hb=1"/>
          <p:cNvSpPr/>
          <p:nvPr/>
        </p:nvSpPr>
        <p:spPr>
          <a:xfrm>
            <a:off x="722376" y="972000"/>
            <a:ext cx="729691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[山东青岛二中2024高二下期中]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我们能够利用铀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238的衰变规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，依据某种岩石中铀的含量来推算地球的年龄，铀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238的相对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含量随时间的变化规律如图所示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0_1#b6adfc581.bracket?vop=1&amp;pid=3952a3a3f&amp;color=0,0,0&amp;vpa=6&amp;vtp=1"/>
          <p:cNvSpPr/>
          <p:nvPr/>
        </p:nvSpPr>
        <p:spPr>
          <a:xfrm>
            <a:off x="676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19_3#b6adfc581.choices?htil=1&amp;vop=1&amp;pid=3952a3a3f&amp;color=0,0,0&amp;vtp=1&amp;bbb=1&amp;hb=1"/>
              <p:cNvSpPr/>
              <p:nvPr/>
            </p:nvSpPr>
            <p:spPr>
              <a:xfrm>
                <a:off x="722376" y="2281877"/>
                <a:ext cx="7296912" cy="27358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A.铀238发生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衰变的核反应方程为</a:t>
                </a:r>
                <a14:m>
                  <m:oMath xmlns:m="http://schemas.openxmlformats.org/officeDocument/2006/math">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.铀238发生一次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衰变时，核内中子数减少2</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最终衰变形成铅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206</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206</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，需发生6次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.通过测量发现某岩石中铀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238的相对含量是岩石形成初期时的一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，可推算出地球的年龄至少为90亿年</a:t>
                </a:r>
                <a:endParaRPr lang="en-US" altLang="zh-CN" sz="2000" dirty="0"/>
              </a:p>
            </p:txBody>
          </p:sp>
        </mc:Choice>
        <mc:Fallback>
          <p:sp>
            <p:nvSpPr>
              <p:cNvPr id="5" name="QC_5_BD.19_3#b6adfc581.choices?htil=1&amp;vop=1&amp;pid=3952a3a3f&amp;color=0,0,0&amp;vtp=1&amp;bbb=1&amp;hb=1"/>
              <p:cNvSpPr>
                <a:spLocks noRot="1" noChangeAspect="1" noMove="1" noResize="1" noEditPoints="1" noAdjustHandles="1" noChangeArrowheads="1" noChangeShapeType="1" noTextEdit="1"/>
              </p:cNvSpPr>
              <p:nvPr/>
            </p:nvSpPr>
            <p:spPr>
              <a:xfrm>
                <a:off x="722376" y="2281877"/>
                <a:ext cx="7296912" cy="2735834"/>
              </a:xfrm>
              <a:prstGeom prst="rect">
                <a:avLst/>
              </a:prstGeom>
              <a:blipFill rotWithShape="1">
                <a:blip r:embed="rId2"/>
                <a:stretch>
                  <a:fillRect l="-5" t="-12" r="-1890" b="-165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b6adfc581?vop=1&amp;vop=1&amp;pid=3952a3a3f&amp;color=0,0,0&amp;vtp=1&amp;bt=1&amp;bbb=1&amp;hb=1"/>
              <p:cNvSpPr/>
              <p:nvPr/>
            </p:nvSpPr>
            <p:spPr>
              <a:xfrm>
                <a:off x="722376" y="972000"/>
                <a:ext cx="10753344" cy="3205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根据质量数与电荷数守恒有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234</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,可知,铀238发生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衰变的方程为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He</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,故A错误；质量数与电荷数的差值等于中子数,发生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衰变前</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核内中子数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核内中子数为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即铀238</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发生一次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衰变时,核内中子数减少2,故B正确；铀238衰变为铅206,设经过了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,根据质量数与电荷数守恒有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根据图像可知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,铀238的半衰期为45亿年，通过测量发现某岩石中铀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238的相对含量是岩石形成初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期时的一半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,说明经过了一个半衰期,可推算出地球的年龄至少为45亿年,故D错误.</a:t>
                </a:r>
                <a:endParaRPr lang="en-US" altLang="zh-CN" sz="2200" dirty="0"/>
              </a:p>
            </p:txBody>
          </p:sp>
        </mc:Choice>
        <mc:Fallback>
          <p:sp>
            <p:nvSpPr>
              <p:cNvPr id="2" name="QC_5_AS.21_1#b6adfc581?vop=1&amp;vop=1&amp;pid=3952a3a3f&amp;color=0,0,0&amp;vtp=1&amp;bt=1&amp;bbb=1&amp;hb=1"/>
              <p:cNvSpPr>
                <a:spLocks noRot="1" noChangeAspect="1" noMove="1" noResize="1" noEditPoints="1" noAdjustHandles="1" noChangeArrowheads="1" noChangeShapeType="1" noTextEdit="1"/>
              </p:cNvSpPr>
              <p:nvPr/>
            </p:nvSpPr>
            <p:spPr>
              <a:xfrm>
                <a:off x="722376" y="972000"/>
                <a:ext cx="10753344" cy="3205734"/>
              </a:xfrm>
              <a:prstGeom prst="rect">
                <a:avLst/>
              </a:prstGeom>
              <a:blipFill rotWithShape="1">
                <a:blip r:embed="rId1"/>
                <a:stretch>
                  <a:fillRect l="-4" t="-14" r="-720" b="-1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2_1#8d60bd083?vop=1&amp;pid=adbdb51b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[河北保定八县一中2025高二下联考]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在匀强磁场中有两个静止原子核发生衰变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两种粒子分别为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子，其衰变方程为：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e>
                    </m:d>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在磁场中得到4</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条粒子径迹如图所示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2_1#8d60bd083?vop=1&amp;pid=adbdb51b6&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23_1#8d60bd083.bracket?vop=1&amp;pid=adbdb51b6&amp;color=0,0,0&amp;vpa=7&amp;vtp=1&amp;bbb=1"/>
          <p:cNvSpPr/>
          <p:nvPr/>
        </p:nvSpPr>
        <p:spPr>
          <a:xfrm>
            <a:off x="5532501" y="18673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5_BD.22_3#8d60bd083?htil=1&amp;vop=1&amp;pid=adbdb51b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70048" y="2408877"/>
            <a:ext cx="1481328"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2_4#8d60bd083?htil=1&amp;vop=1&amp;pid=adbdb51b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46136" y="2683197"/>
            <a:ext cx="1673352"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22_5#8d60bd083.choices?vop=1&amp;pid=adbdb51b6&amp;color=0,0,0&amp;vtp=1&amp;bbb=1"/>
              <p:cNvSpPr/>
              <p:nvPr/>
            </p:nvSpPr>
            <p:spPr>
              <a:xfrm>
                <a:off x="722376" y="37804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.匀强磁场方向垂直纸面向里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粒子，③为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.②顺时针转动，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④顺时针转动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.②动能比①大，③动能比④大</a:t>
                </a:r>
                <a:endParaRPr lang="en-US" altLang="zh-CN" sz="2000" dirty="0"/>
              </a:p>
            </p:txBody>
          </p:sp>
        </mc:Choice>
        <mc:Fallback>
          <p:sp>
            <p:nvSpPr>
              <p:cNvPr id="6" name="QC_5_BD.22_5#8d60bd083.choices?vop=1&amp;pid=adbdb51b6&amp;color=0,0,0&amp;vtp=1&amp;bbb=1"/>
              <p:cNvSpPr>
                <a:spLocks noRot="1" noChangeAspect="1" noMove="1" noResize="1" noEditPoints="1" noAdjustHandles="1" noChangeArrowheads="1" noChangeShapeType="1" noTextEdit="1"/>
              </p:cNvSpPr>
              <p:nvPr/>
            </p:nvSpPr>
            <p:spPr>
              <a:xfrm>
                <a:off x="722376" y="3780477"/>
                <a:ext cx="10753344" cy="843153"/>
              </a:xfrm>
              <a:prstGeom prst="rect">
                <a:avLst/>
              </a:prstGeom>
              <a:blipFill rotWithShape="1">
                <a:blip r:embed="rId4"/>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4_1#8d60bd083?vop=1&amp;vop=1&amp;pid=adbdb51b6&amp;color=0,0,0&amp;vtp=1&amp;bt=1&amp;bbb=1&amp;hb=1"/>
              <p:cNvSpPr/>
              <p:nvPr/>
            </p:nvSpPr>
            <p:spPr>
              <a:xfrm>
                <a:off x="722376" y="972000"/>
                <a:ext cx="10753344" cy="33962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原子核发生衰变,放出的粒子和新核动量守恒,由于不知道衰变后粒子的速度方向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确定磁场方向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,也无法判断粒子的运动方向，故A、C错误；根据洛伦兹力提供向心力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𝐵𝑞𝑣</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,可得粒子做圆周运动的轨迹半径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𝑚𝑣</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𝐵𝑞</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,因为衰变过程动量守恒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,则衰变后两粒子的动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量大小相等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，方向相</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a:t>
                </a:r>
                <a:r>
                  <a:rPr lang="en-US" altLang="zh-CN" sz="22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粒子和新核</a:t>
                </a:r>
                <a14:m>
                  <m:oMath xmlns:m="http://schemas.openxmlformats.org/officeDocument/2006/math">
                    <m:sSub>
                      <m:sSub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均带正电,根据左手定则,可知其形成的圆为外切圆,因</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子所带电荷量小</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粒子轨迹半径大,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故③为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粒子,同理可知②为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粒子,故B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；衰变过程动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量守恒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,粒子与新核动量大小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相等,粒子的质量小于新核的质量，根据</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,可知②动能比①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动能比④大,故D正确.</a:t>
                </a:r>
                <a:endParaRPr lang="en-US" altLang="zh-CN" sz="2200" dirty="0"/>
              </a:p>
            </p:txBody>
          </p:sp>
        </mc:Choice>
        <mc:Fallback>
          <p:sp>
            <p:nvSpPr>
              <p:cNvPr id="2" name="QC_5_AS.24_1#8d60bd083?vop=1&amp;vop=1&amp;pid=adbdb51b6&amp;color=0,0,0&amp;vtp=1&amp;bt=1&amp;bbb=1&amp;hb=1"/>
              <p:cNvSpPr>
                <a:spLocks noRot="1" noChangeAspect="1" noMove="1" noResize="1" noEditPoints="1" noAdjustHandles="1" noChangeArrowheads="1" noChangeShapeType="1" noTextEdit="1"/>
              </p:cNvSpPr>
              <p:nvPr/>
            </p:nvSpPr>
            <p:spPr>
              <a:xfrm>
                <a:off x="722376" y="972000"/>
                <a:ext cx="10753344" cy="3396234"/>
              </a:xfrm>
              <a:prstGeom prst="rect">
                <a:avLst/>
              </a:prstGeom>
              <a:blipFill rotWithShape="1">
                <a:blip r:embed="rId1"/>
                <a:stretch>
                  <a:fillRect l="-4" t="-13" r="-1612" b="-13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5_1#8d60bd083?vop=1&amp;vop=1&amp;pid=adbdb51b6&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解答此类问题的三点注意事项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1）原子核在</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粒子或</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系统的动量守恒、能量守恒、电荷数守恒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守恒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2）由左手定则和轨迹的内切（或外切）判断释放粒子的电性；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3）根据洛伦兹力和牛顿第二定律以及动量守恒定律可知粒子轨迹半径和粒子电荷量的关系.</a:t>
                </a:r>
                <a:endParaRPr lang="en-US" altLang="zh-CN" sz="2000" dirty="0"/>
              </a:p>
            </p:txBody>
          </p:sp>
        </mc:Choice>
        <mc:Fallback>
          <p:sp>
            <p:nvSpPr>
              <p:cNvPr id="2" name="QC_5_EX.25_1#8d60bd083?vop=1&amp;vop=1&amp;pid=adbdb51b6&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8ba05bd7.fixed?pid=2cb33abb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f8ba05bd7.fixed?pid=2cb33abb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原子核衰变及半衰期</a:t>
            </a:r>
            <a:endParaRPr lang="en-US" altLang="zh-CN" sz="4400" dirty="0"/>
          </a:p>
        </p:txBody>
      </p:sp>
      <p:pic>
        <p:nvPicPr>
          <p:cNvPr id="4" name="C_3#f8ba05bd7.fixed?pid=2cb33abb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8ba05bd7.fixed?pid=2cb33abb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6_1#87671b921?vop=1&amp;pid=adbdb51b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[山东滨州2024高二下检测]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在匀强磁场中，一个原来静止的原子核，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由于衰变放射出某种粒子，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结果得到一张两个相切圆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1和2的径迹照片如图所示，已知两个相切圆半径分别为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，若质量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可用质量数表示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6_1#87671b921?vop=1&amp;pid=adbdb51b6&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3537" b="-3491"/>
                </a:stretch>
              </a:blipFill>
            </p:spPr>
            <p:txBody>
              <a:bodyPr/>
              <a:lstStyle/>
              <a:p>
                <a:r>
                  <a:rPr lang="zh-CN" altLang="en-US">
                    <a:noFill/>
                  </a:rPr>
                  <a:t> </a:t>
                </a:r>
              </a:p>
            </p:txBody>
          </p:sp>
        </mc:Fallback>
      </mc:AlternateContent>
      <p:sp>
        <p:nvSpPr>
          <p:cNvPr id="3" name="QC_5_AN.27_1#87671b921.bracket?vop=1&amp;pid=adbdb51b6&amp;color=0,0,0&amp;vpa=8&amp;vtp=1"/>
          <p:cNvSpPr/>
          <p:nvPr/>
        </p:nvSpPr>
        <p:spPr>
          <a:xfrm>
            <a:off x="522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6_2#87671b921?htil=3&amp;vop=1&amp;pid=adbdb51b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750727" y="2408877"/>
            <a:ext cx="1554480"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6_3#87671b921.choices?htil=3&amp;vop=1&amp;pid=adbdb51b6&amp;color=0,0,0&amp;vtp=1&amp;bbb=1&amp;hb=1"/>
              <p:cNvSpPr/>
              <p:nvPr/>
            </p:nvSpPr>
            <p:spPr>
              <a:xfrm>
                <a:off x="722376" y="2281877"/>
                <a:ext cx="9061704" cy="22472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A.原子核发生</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衰变，径迹2是衰变后</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.径迹1是衰变后新核的径迹，径迹1、2旋转方向相反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.若衰变方程是</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He</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.若衰变方程是</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He</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，则衰变后新核和射出的粒子的动能之比为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26_3#87671b921.choices?htil=3&amp;vop=1&amp;pid=adbdb51b6&amp;color=0,0,0&amp;vtp=1&amp;bbb=1&amp;hb=1"/>
              <p:cNvSpPr>
                <a:spLocks noRot="1" noChangeAspect="1" noMove="1" noResize="1" noEditPoints="1" noAdjustHandles="1" noChangeArrowheads="1" noChangeShapeType="1" noTextEdit="1"/>
              </p:cNvSpPr>
              <p:nvPr/>
            </p:nvSpPr>
            <p:spPr>
              <a:xfrm>
                <a:off x="722376" y="2281877"/>
                <a:ext cx="9061704" cy="2247202"/>
              </a:xfrm>
              <a:prstGeom prst="rect">
                <a:avLst/>
              </a:prstGeom>
              <a:blipFill rotWithShape="1">
                <a:blip r:embed="rId3"/>
                <a:stretch>
                  <a:fillRect l="-4" t="-14" b="-22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8_1#87671b921?vop=1&amp;vop=1&amp;pid=adbdb51b6&amp;color=0,0,0&amp;vtp=1&amp;bt=1&amp;bbb=1&amp;hb=1"/>
              <p:cNvSpPr/>
              <p:nvPr/>
            </p:nvSpPr>
            <p:spPr>
              <a:xfrm>
                <a:off x="722376" y="972000"/>
                <a:ext cx="10753344" cy="38026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原子核衰变过程中系统动量守恒,衰变生成的两粒子的动量方向相反,由左手定则可知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成的两粒子电性相反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,则在磁场中的轨迹为内切圆,若电性相同,则在磁场中的轨迹为外切圆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知原子核发生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衰变.原子核原来静止,初动量为零,由动量守恒定律可知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,原子核衰变生成的两粒子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大小相等,方向相反,粒子在磁场中做匀速圆周运动,洛伦兹力提供向心力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,由牛顿第二定律得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𝑞𝑣𝐵</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𝑚𝑣</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𝑞𝐵</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𝑞𝐵</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相同,则粒子的电荷量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越大,轨迹半径越小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,由于新核的电荷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,所以新核的轨迹半径小,所以径迹1为新核的径迹,径迹2是衰变后</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粒子的径迹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,由左手定则可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知两径迹旋转方向相同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故A、B错误.由动能与动量的关系</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可知动能之比等于质量的反比,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,由前面分析知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,故C错误,D正确.</a:t>
                </a:r>
                <a:endParaRPr lang="en-US" altLang="zh-CN" sz="2200" dirty="0"/>
              </a:p>
            </p:txBody>
          </p:sp>
        </mc:Choice>
        <mc:Fallback>
          <p:sp>
            <p:nvSpPr>
              <p:cNvPr id="2" name="QC_5_AS.28_1#87671b921?vop=1&amp;vop=1&amp;pid=adbdb51b6&amp;color=0,0,0&amp;vtp=1&amp;bt=1&amp;bbb=1&amp;hb=1"/>
              <p:cNvSpPr>
                <a:spLocks noRot="1" noChangeAspect="1" noMove="1" noResize="1" noEditPoints="1" noAdjustHandles="1" noChangeArrowheads="1" noChangeShapeType="1" noTextEdit="1"/>
              </p:cNvSpPr>
              <p:nvPr/>
            </p:nvSpPr>
            <p:spPr>
              <a:xfrm>
                <a:off x="722376" y="972000"/>
                <a:ext cx="10753344" cy="3802634"/>
              </a:xfrm>
              <a:prstGeom prst="rect">
                <a:avLst/>
              </a:prstGeom>
              <a:blipFill rotWithShape="1">
                <a:blip r:embed="rId1"/>
                <a:stretch>
                  <a:fillRect l="-4" t="-12" r="-2256" b="-118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9_1#df0bf50ab?vop=1&amp;pid=fa845a54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[江苏部分学校2025联考]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碳14具有放射性，会自发衰变成为氮.在医学上碳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14常用来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检测幽门螺杆菌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，服用碳14标记的尿素后，感染者胃中的尿素酶可将尿素分解为氨和碳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14标记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,定时收集呼出的气体，通过分析呼气中碳14标记的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的含量即可判断是否感染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9_1#df0bf50ab?vop=1&amp;pid=fa845a54e&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366" b="-2583"/>
                </a:stretch>
              </a:blipFill>
            </p:spPr>
            <p:txBody>
              <a:bodyPr/>
              <a:lstStyle/>
              <a:p>
                <a:r>
                  <a:rPr lang="zh-CN" altLang="en-US">
                    <a:noFill/>
                  </a:rPr>
                  <a:t> </a:t>
                </a:r>
              </a:p>
            </p:txBody>
          </p:sp>
        </mc:Fallback>
      </mc:AlternateContent>
      <p:sp>
        <p:nvSpPr>
          <p:cNvPr id="3" name="QC_5_AN.30_1#df0bf50ab.bracket?vop=1&amp;pid=fa845a54e&amp;color=0,0,0&amp;vpa=9&amp;vtp=1&amp;bbb=1"/>
          <p:cNvSpPr/>
          <p:nvPr/>
        </p:nvSpPr>
        <p:spPr>
          <a:xfrm>
            <a:off x="1976501" y="23245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sp>
        <p:nvSpPr>
          <p:cNvPr id="4" name="QC_5_BD.29_2#df0bf50ab.choices?vop=1&amp;pid=fa845a54e&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A.呼气实验主要利用碳14作为示踪原子的特点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.通过高温高压可改变碳14的半衰期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.呼气实验的主要原理和碳14的放射性有关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.经过两个半衰期，100个碳14有75个发生了衰变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df0bf50ab?vop=1&amp;vop=1&amp;pid=fa845a54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碳14具有放射性,呼气实验主要利用碳14作为示踪原子的特点,故A正确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；半衰期只由原子核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,高温高压不会改变碳14的半衰期,故B错误；实验中通过判断呼出气体中碳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14的放射性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衰变水平来判断幽门螺杆菌活性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，和碳14的放射性有关,故C正确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；半衰期只适用于大量原子核衰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,对少量原子核不适用，故D错误.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2_1#872d70bca?vop=1&amp;pid=fa845a54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10.“心肌灌注显像”的检测技术的原理是将心肌灌注显像剂［含放射性元素锝</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的注射液注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入被检测者的动脉中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，一小时后对被检测者的心脏进行造影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，血管被堵塞的部分由于无放射性物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质到达而无放射线射出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.医生根据显像情况判断被检测者的心脏血管有无病变.若检测用的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中的一种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2_1#872d70bca?vop=1&amp;pid=fa845a54e&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6" name="QC_5_BD.32_2#872d70bca?colgroup=20,20&amp;vop=1&amp;pid=fa845a54e&amp;color=0,0,0&amp;vtp=1&amp;bbb=1"/>
              <p:cNvGraphicFramePr>
                <a:graphicFrameLocks noGrp="1"/>
              </p:cNvGraphicFramePr>
              <p:nvPr/>
            </p:nvGraphicFramePr>
            <p:xfrm>
              <a:off x="722376" y="2866077"/>
              <a:ext cx="10716768" cy="2131695"/>
            </p:xfrm>
            <a:graphic>
              <a:graphicData uri="http://schemas.openxmlformats.org/drawingml/2006/table">
                <a:tbl>
                  <a:tblPr/>
                  <a:tblGrid>
                    <a:gridCol w="5358384"/>
                    <a:gridCol w="5358384"/>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同位素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100"/>
                            </a:lnSpc>
                          </a:pP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96</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97</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91天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99</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6.01小时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C_5_BD.32_2#872d70bca?colgroup=20,20&amp;vop=1&amp;pid=fa845a54e&amp;color=0,0,0&amp;vtp=1&amp;bbb=1"/>
              <p:cNvGraphicFramePr>
                <a:graphicFrameLocks noGrp="1"/>
              </p:cNvGraphicFramePr>
              <p:nvPr/>
            </p:nvGraphicFramePr>
            <p:xfrm>
              <a:off x="722376" y="2866077"/>
              <a:ext cx="10716768" cy="2131695"/>
            </p:xfrm>
            <a:graphic>
              <a:graphicData uri="http://schemas.openxmlformats.org/drawingml/2006/table">
                <a:tbl>
                  <a:tblPr/>
                  <a:tblGrid>
                    <a:gridCol w="5358384"/>
                    <a:gridCol w="5358384"/>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同位素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91天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6.01小时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33_1#872d70bca.bracket?vop=1&amp;pid=fa845a54e&amp;color=0,0,0&amp;vpa=10&amp;vtp=1"/>
          <p:cNvSpPr/>
          <p:nvPr/>
        </p:nvSpPr>
        <p:spPr>
          <a:xfrm>
            <a:off x="319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32_3#872d70bca.choices?vop=1&amp;pid=fa845a54e&amp;color=0,0,0&amp;vtp=1&amp;bbb=1"/>
              <p:cNvSpPr/>
              <p:nvPr/>
            </p:nvSpPr>
            <p:spPr>
              <a:xfrm>
                <a:off x="722376" y="5126677"/>
                <a:ext cx="10753344" cy="400685"/>
              </a:xfrm>
              <a:prstGeom prst="rect">
                <a:avLst/>
              </a:prstGeom>
              <a:noFill/>
            </p:spPr>
            <p:txBody>
              <a:bodyPr wrap="none" lIns="0" tIns="0" rIns="0" bIns="0" rtlCol="0" anchor="t"/>
              <a:lstStyle/>
              <a:p>
                <a:pPr latinLnBrk="1">
                  <a:lnSpc>
                    <a:spcPts val="3600"/>
                  </a:lnSpc>
                  <a:tabLst>
                    <a:tab pos="2802255" algn="l"/>
                    <a:tab pos="5401310" algn="l"/>
                    <a:tab pos="81781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96</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97</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99</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32_3#872d70bca.choices?vop=1&amp;pid=fa845a54e&amp;color=0,0,0&amp;vtp=1&amp;bbb=1"/>
              <p:cNvSpPr>
                <a:spLocks noRot="1" noChangeAspect="1" noMove="1" noResize="1" noEditPoints="1" noAdjustHandles="1" noChangeArrowheads="1" noChangeShapeType="1" noTextEdit="1"/>
              </p:cNvSpPr>
              <p:nvPr/>
            </p:nvSpPr>
            <p:spPr>
              <a:xfrm>
                <a:off x="722376" y="5126677"/>
                <a:ext cx="10753344" cy="400685"/>
              </a:xfrm>
              <a:prstGeom prst="rect">
                <a:avLst/>
              </a:prstGeom>
              <a:blipFill rotWithShape="1">
                <a:blip r:embed="rId3"/>
                <a:stretch>
                  <a:fillRect l="-4" t="-80" b="-140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4_1#872d70bca?vop=1&amp;vop=1&amp;pid=fa845a54e&amp;color=0,0,0&amp;vtp=1&amp;bt=1&amp;bbb=1&amp;hb=1"/>
              <p:cNvSpPr/>
              <p:nvPr/>
            </p:nvSpPr>
            <p:spPr>
              <a:xfrm>
                <a:off x="722376" y="972000"/>
                <a:ext cx="10753344" cy="9063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由题意可知,检测用的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半衰期既不能太长,也不能太短,太长了对人体产生的伤害较大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了不能完成医疗检测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99</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最合适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34_1#872d70bca?vop=1&amp;vop=1&amp;pid=fa845a54e&amp;color=0,0,0&amp;vtp=1&amp;bt=1&amp;bbb=1&amp;hb=1"/>
              <p:cNvSpPr>
                <a:spLocks noRot="1" noChangeAspect="1" noMove="1" noResize="1" noEditPoints="1" noAdjustHandles="1" noChangeArrowheads="1" noChangeShapeType="1" noTextEdit="1"/>
              </p:cNvSpPr>
              <p:nvPr/>
            </p:nvSpPr>
            <p:spPr>
              <a:xfrm>
                <a:off x="722376" y="972000"/>
                <a:ext cx="10753344" cy="906336"/>
              </a:xfrm>
              <a:prstGeom prst="rect">
                <a:avLst/>
              </a:prstGeom>
              <a:blipFill rotWithShape="1">
                <a:blip r:embed="rId1"/>
                <a:stretch>
                  <a:fillRect l="-4" t="-50" b="-50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5_1#30ff9f2e7?vop=1&amp;pid=e7595f9e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11.一块含铀的矿石质量为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，其中铀元素的质量为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.铀发生一系列衰变，最终生成物为铅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铀的半衰期为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35_1#30ff9f2e7?vop=1&amp;pid=e7595f9eb&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36_1#30ff9f2e7.bracket?vop=1&amp;pid=e7595f9eb&amp;color=0,0,0&amp;vpa=11&amp;vtp=1"/>
          <p:cNvSpPr/>
          <p:nvPr/>
        </p:nvSpPr>
        <p:spPr>
          <a:xfrm>
            <a:off x="5650802"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35_2#30ff9f2e7.choices?vop=1&amp;pid=e7595f9eb&amp;color=0,0,0&amp;vtp=1&amp;bbb=1"/>
              <p:cNvSpPr/>
              <p:nvPr/>
            </p:nvSpPr>
            <p:spPr>
              <a:xfrm>
                <a:off x="722376" y="1824677"/>
                <a:ext cx="10753344" cy="227317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A.经过两个半衰期后这块矿石中基本不再含有铀了</a:t>
                </a:r>
                <a:endParaRPr lang="en-US" altLang="zh-CN" sz="2000" dirty="0"/>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.经过两个半衰期后有质量为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的铀元素的原子核发生了衰变</a:t>
                </a:r>
                <a:endParaRPr lang="en-US" altLang="zh-CN" sz="2000" dirty="0"/>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.经过三个半衰期后，其中铀元素的质量还剩</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.经过一个半衰期后该矿石的剩余质量为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35_2#30ff9f2e7.choices?vop=1&amp;pid=e7595f9eb&amp;color=0,0,0&amp;vtp=1&amp;bbb=1"/>
              <p:cNvSpPr>
                <a:spLocks noRot="1" noChangeAspect="1" noMove="1" noResize="1" noEditPoints="1" noAdjustHandles="1" noChangeArrowheads="1" noChangeShapeType="1" noTextEdit="1"/>
              </p:cNvSpPr>
              <p:nvPr/>
            </p:nvSpPr>
            <p:spPr>
              <a:xfrm>
                <a:off x="722376" y="1824677"/>
                <a:ext cx="10753344" cy="2273173"/>
              </a:xfrm>
              <a:prstGeom prst="rect">
                <a:avLst/>
              </a:prstGeom>
              <a:blipFill rotWithShape="1">
                <a:blip r:embed="rId2"/>
                <a:stretch>
                  <a:fillRect l="-4" t="-14" b="-22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30ff9f2e7?vop=1&amp;vop=1&amp;pid=e7595f9eb&amp;color=0,0,0&amp;vtp=1&amp;bt=1&amp;bbb=1&amp;hb=1"/>
              <p:cNvSpPr/>
              <p:nvPr/>
            </p:nvSpPr>
            <p:spPr>
              <a:xfrm>
                <a:off x="722376" y="972000"/>
                <a:ext cx="10753344" cy="2120773"/>
              </a:xfrm>
              <a:prstGeom prst="rect">
                <a:avLst/>
              </a:prstGeom>
              <a:noFill/>
            </p:spPr>
            <p:txBody>
              <a:bodyPr wrap="none" lIns="0" tIns="0" rIns="0" bIns="0" rtlCol="0" anchor="t"/>
              <a:lstStyle/>
              <a:p>
                <a:pPr algn="l" latinLnBrk="1">
                  <a:lnSpc>
                    <a:spcPts val="4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铀元素质量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、衰变后剩余铀元素的质量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之间关系为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，剩余铀元素的质量为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,即发生衰变的铀元素质量为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后,铀元素的质量还剩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时间后,有质量为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的铀元素发生衰变生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,则该矿石的剩余质量大于</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6_AS.37_1#30ff9f2e7?vop=1&amp;vop=1&amp;pid=e7595f9eb&amp;color=0,0,0&amp;vtp=1&amp;bt=1&amp;bbb=1&amp;hb=1"/>
              <p:cNvSpPr>
                <a:spLocks noRot="1" noChangeAspect="1" noMove="1" noResize="1" noEditPoints="1" noAdjustHandles="1" noChangeArrowheads="1" noChangeShapeType="1" noTextEdit="1"/>
              </p:cNvSpPr>
              <p:nvPr/>
            </p:nvSpPr>
            <p:spPr>
              <a:xfrm>
                <a:off x="722376" y="972000"/>
                <a:ext cx="10753344" cy="2120773"/>
              </a:xfrm>
              <a:prstGeom prst="rect">
                <a:avLst/>
              </a:prstGeom>
              <a:blipFill rotWithShape="1">
                <a:blip r:embed="rId1"/>
                <a:stretch>
                  <a:fillRect l="-4" t="-21" r="-2179" b="-17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8_1#30ff9f2e7?vop=1&amp;vop=1&amp;pid=e7595f9eb&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解决此题时一定要明确半衰期的概念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,半衰期指的是原子核有一半发生衰变的时间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,千万不能认为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是原子核全部衰变时间的一半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2c891b01.fixed?pid=2cb33abb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92c891b01.fixed?pid=2cb33abb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原子核衰变及半衰期</a:t>
            </a:r>
            <a:endParaRPr lang="en-US" altLang="zh-CN" sz="4400" dirty="0"/>
          </a:p>
        </p:txBody>
      </p:sp>
      <p:pic>
        <p:nvPicPr>
          <p:cNvPr id="4" name="C_3#92c891b01.fixed?pid=2cb33abb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2c891b01.fixed?pid=2cb33abb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085e06f19?vop=1&amp;pid=fbbc32738&amp;color=0,0,0&amp;vtp=1&amp;bt=1&amp;bbb=1&amp;hb=1"/>
              <p:cNvSpPr/>
              <p:nvPr/>
            </p:nvSpPr>
            <p:spPr>
              <a:xfrm>
                <a:off x="722376" y="972000"/>
                <a:ext cx="10753344" cy="13130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原子核A发生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衰变后变为原子核</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，原子核B发生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衰变后变为原子核</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A和原子核B的中子数相同，则两个生成核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的中子数以及</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的关系可能是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085e06f19?vop=1&amp;pid=fbbc32738&amp;color=0,0,0&amp;vtp=1&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rotWithShape="1">
                <a:blip r:embed="rId1"/>
                <a:stretch>
                  <a:fillRect l="-4" t="-34" b="-3457"/>
                </a:stretch>
              </a:blipFill>
            </p:spPr>
            <p:txBody>
              <a:bodyPr/>
              <a:lstStyle/>
              <a:p>
                <a:r>
                  <a:rPr lang="zh-CN" altLang="en-US">
                    <a:noFill/>
                  </a:rPr>
                  <a:t> </a:t>
                </a:r>
              </a:p>
            </p:txBody>
          </p:sp>
        </mc:Fallback>
      </mc:AlternateContent>
      <p:sp>
        <p:nvSpPr>
          <p:cNvPr id="3" name="QC_5_AN.2_1#085e06f19.bracket?vop=1&amp;pid=fbbc32738&amp;color=0,0,0&amp;vpa=1&amp;vtp=1&amp;bbb=1"/>
          <p:cNvSpPr/>
          <p:nvPr/>
        </p:nvSpPr>
        <p:spPr>
          <a:xfrm>
            <a:off x="960501" y="18800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4" name="QC_5_BD.1_2#085e06f19.choices?vop=1&amp;pid=fbbc32738&amp;color=0,0,0&amp;vtp=1&amp;bbb=1"/>
              <p:cNvSpPr/>
              <p:nvPr/>
            </p:nvSpPr>
            <p:spPr>
              <a:xfrm>
                <a:off x="722376" y="2286386"/>
                <a:ext cx="10753344" cy="847725"/>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少3</a:t>
                </a:r>
                <a:endParaRPr lang="en-US" altLang="zh-CN" sz="2000" dirty="0"/>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085e06f19.choices?vop=1&amp;pid=fbbc32738&amp;color=0,0,0&amp;vtp=1&amp;bbb=1"/>
              <p:cNvSpPr>
                <a:spLocks noRot="1" noChangeAspect="1" noMove="1" noResize="1" noEditPoints="1" noAdjustHandles="1" noChangeArrowheads="1" noChangeShapeType="1" noTextEdit="1"/>
              </p:cNvSpPr>
              <p:nvPr/>
            </p:nvSpPr>
            <p:spPr>
              <a:xfrm>
                <a:off x="722376" y="2286386"/>
                <a:ext cx="10753344" cy="847725"/>
              </a:xfrm>
              <a:prstGeom prst="rect">
                <a:avLst/>
              </a:prstGeom>
              <a:blipFill rotWithShape="1">
                <a:blip r:embed="rId2"/>
                <a:stretch>
                  <a:fillRect l="-4" t="-46" b="-63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9_1#590247be5?vop=1&amp;pid=92c891b01&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2025年3月国内首款碳14核电池原型机“烛龙一号”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研制成功，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该电池利用碳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14衰变释放的能量发电.由于碳14半衰期为5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，该电池具有超乎寻常的使用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寿命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，制备碳14的核反应方程为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，碳14的衰变方程为</a:t>
                </a:r>
                <a14:m>
                  <m:oMath xmlns:m="http://schemas.openxmlformats.org/officeDocument/2006/math">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9_1#590247be5?vop=1&amp;pid=92c891b01&amp;color=0,0,0&amp;vtp=1&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rotWithShape="1">
                <a:blip r:embed="rId1"/>
                <a:stretch>
                  <a:fillRect l="-4" t="-25" r="-744" b="-2564"/>
                </a:stretch>
              </a:blipFill>
            </p:spPr>
            <p:txBody>
              <a:bodyPr/>
              <a:lstStyle/>
              <a:p>
                <a:r>
                  <a:rPr lang="zh-CN" altLang="en-US">
                    <a:noFill/>
                  </a:rPr>
                  <a:t> </a:t>
                </a:r>
              </a:p>
            </p:txBody>
          </p:sp>
        </mc:Fallback>
      </mc:AlternateContent>
      <p:sp>
        <p:nvSpPr>
          <p:cNvPr id="3" name="QC_4_AN.40_1#590247be5.bracket?vop=1&amp;pid=92c891b01&amp;color=0,0,0&amp;vpa=12&amp;vtp=1"/>
          <p:cNvSpPr/>
          <p:nvPr/>
        </p:nvSpPr>
        <p:spPr>
          <a:xfrm>
            <a:off x="1938401" y="23372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4_BD.39_2#590247be5.choices?vop=1&amp;pid=92c891b01&amp;color=0,0,0&amp;vtp=1&amp;bbb=1"/>
              <p:cNvSpPr/>
              <p:nvPr/>
            </p:nvSpPr>
            <p:spPr>
              <a:xfrm>
                <a:off x="722376" y="2746633"/>
                <a:ext cx="10753344" cy="1808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为质子，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为电子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核内的质子转化而来的</a:t>
                </a:r>
                <a:endParaRPr lang="en-US" altLang="zh-CN" sz="20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.若核电池中的碳14含量变为原来的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就不能正常供电，则该电池的使用寿命约为17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.将该电池运送到月球上，不会因为环境温度变化明显而影响衰变释放能量</a:t>
                </a:r>
                <a:endParaRPr lang="en-US" altLang="zh-CN" sz="2000" dirty="0"/>
              </a:p>
            </p:txBody>
          </p:sp>
        </mc:Choice>
        <mc:Fallback>
          <p:sp>
            <p:nvSpPr>
              <p:cNvPr id="4" name="QC_4_BD.39_2#590247be5.choices?vop=1&amp;pid=92c891b01&amp;color=0,0,0&amp;vtp=1&amp;bbb=1"/>
              <p:cNvSpPr>
                <a:spLocks noRot="1" noChangeAspect="1" noMove="1" noResize="1" noEditPoints="1" noAdjustHandles="1" noChangeArrowheads="1" noChangeShapeType="1" noTextEdit="1"/>
              </p:cNvSpPr>
              <p:nvPr/>
            </p:nvSpPr>
            <p:spPr>
              <a:xfrm>
                <a:off x="722376" y="2746633"/>
                <a:ext cx="10753344" cy="1808734"/>
              </a:xfrm>
              <a:prstGeom prst="rect">
                <a:avLst/>
              </a:prstGeom>
              <a:blipFill rotWithShape="1">
                <a:blip r:embed="rId2"/>
                <a:stretch>
                  <a:fillRect l="-4" t="-14" b="-24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1_1#590247be5?vop=1&amp;vop=1&amp;pid=92c891b01&amp;color=0,0,0&amp;vtp=1&amp;bt=1&amp;bbb=1&amp;hb=1"/>
              <p:cNvSpPr/>
              <p:nvPr/>
            </p:nvSpPr>
            <p:spPr>
              <a:xfrm>
                <a:off x="722376" y="972000"/>
                <a:ext cx="10753344" cy="24564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根据核反应方程中质量数和电荷数守恒,可知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的质量数为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为质子</a:t>
                </a:r>
                <a14:m>
                  <m:oMath xmlns:m="http://schemas.openxmlformats.org/officeDocument/2006/math">
                    <m:sSubSup>
                      <m:sSubSupPr>
                        <m:ctrlPr>
                          <a:rPr lang="en-US" altLang="zh-CN" sz="22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的质量数为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为电子</a:t>
                </a:r>
                <a14:m>
                  <m:oMath xmlns:m="http://schemas.openxmlformats.org/officeDocument/2006/math">
                    <m:sSubSup>
                      <m:sSubSupPr>
                        <m:ctrlPr>
                          <a:rPr lang="en-US" altLang="zh-CN" sz="22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衰变中,电子</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是由碳14核内的中子转化为质子时释放的,而非由质子直接转化而来,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；碳14含量变为原来的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,即经历3个半衰期</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den>
                    </m:f>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730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衰期与外界环境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（如温度）无关,因此环境温度变化不会影响衰变释放能量,D正确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endParaRPr lang="en-US" altLang="zh-CN" sz="2200" dirty="0"/>
              </a:p>
            </p:txBody>
          </p:sp>
        </mc:Choice>
        <mc:Fallback>
          <p:sp>
            <p:nvSpPr>
              <p:cNvPr id="2" name="QC_4_AS.41_1#590247be5?vop=1&amp;vop=1&amp;pid=92c891b01&amp;color=0,0,0&amp;vtp=1&amp;bt=1&amp;bbb=1&amp;hb=1"/>
              <p:cNvSpPr>
                <a:spLocks noRot="1" noChangeAspect="1" noMove="1" noResize="1" noEditPoints="1" noAdjustHandles="1" noChangeArrowheads="1" noChangeShapeType="1" noTextEdit="1"/>
              </p:cNvSpPr>
              <p:nvPr/>
            </p:nvSpPr>
            <p:spPr>
              <a:xfrm>
                <a:off x="722376" y="972000"/>
                <a:ext cx="10753344" cy="2456434"/>
              </a:xfrm>
              <a:prstGeom prst="rect">
                <a:avLst/>
              </a:prstGeom>
              <a:blipFill rotWithShape="1">
                <a:blip r:embed="rId1"/>
                <a:stretch>
                  <a:fillRect l="-4" t="-18" r="-1039" b="-18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2_1#88ab98826?htil=4&amp;vop=1&amp;pid=92c891b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85718" y="1054295"/>
            <a:ext cx="2633472" cy="34564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2_2#88ab98826?htil=4&amp;vop=1&amp;pid=92c891b01&amp;color=0,0,0&amp;vtp=1&amp;bt=1&amp;bbb=1&amp;hb=1"/>
              <p:cNvSpPr/>
              <p:nvPr/>
            </p:nvSpPr>
            <p:spPr>
              <a:xfrm>
                <a:off x="722376" y="972000"/>
                <a:ext cx="799185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自然界存在的放射性元素的原子核并非只发生一次衰变就达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到稳定状态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，而是要发生一系列连续的衰变，最终达到稳定状态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子核的衰变情况如图所示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表示中子数，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表示质子数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2_2#88ab98826?htil=4&amp;vop=1&amp;pid=92c891b01&amp;color=0,0,0&amp;vtp=1&amp;bt=1&amp;bbb=1&amp;hb=1"/>
              <p:cNvSpPr>
                <a:spLocks noRot="1" noChangeAspect="1" noMove="1" noResize="1" noEditPoints="1" noAdjustHandles="1" noChangeArrowheads="1" noChangeShapeType="1" noTextEdit="1"/>
              </p:cNvSpPr>
              <p:nvPr/>
            </p:nvSpPr>
            <p:spPr>
              <a:xfrm>
                <a:off x="722376" y="972000"/>
                <a:ext cx="7991856" cy="1757553"/>
              </a:xfrm>
              <a:prstGeom prst="rect">
                <a:avLst/>
              </a:prstGeom>
              <a:blipFill rotWithShape="1">
                <a:blip r:embed="rId2"/>
                <a:stretch>
                  <a:fillRect l="-5" t="-26" r="-896" b="-2583"/>
                </a:stretch>
              </a:blipFill>
            </p:spPr>
            <p:txBody>
              <a:bodyPr/>
              <a:lstStyle/>
              <a:p>
                <a:r>
                  <a:rPr lang="zh-CN" altLang="en-US">
                    <a:noFill/>
                  </a:rPr>
                  <a:t> </a:t>
                </a:r>
              </a:p>
            </p:txBody>
          </p:sp>
        </mc:Fallback>
      </mc:AlternateContent>
      <p:sp>
        <p:nvSpPr>
          <p:cNvPr id="4" name="QC_4_AN.43_1#88ab98826.bracket?vop=1&amp;pid=92c891b01&amp;color=0,0,0&amp;vpa=13&amp;vtp=1&amp;bbb=1"/>
          <p:cNvSpPr/>
          <p:nvPr/>
        </p:nvSpPr>
        <p:spPr>
          <a:xfrm>
            <a:off x="1976501" y="23245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5" name="QC_4_BD.42_3#88ab98826.choices?htil=4&amp;vop=1&amp;pid=92c891b01&amp;color=0,0,0&amp;vtp=1&amp;bbb=1"/>
              <p:cNvSpPr/>
              <p:nvPr/>
            </p:nvSpPr>
            <p:spPr>
              <a:xfrm>
                <a:off x="722376" y="2739077"/>
                <a:ext cx="7991856" cy="17956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88</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的衰变是</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endParaRPr lang="en-US" altLang="zh-CN" sz="2000" dirty="0"/>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88</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的半衰期是</a:t>
                </a:r>
                <a14:m>
                  <m:oMath xmlns:m="http://schemas.openxmlformats.org/officeDocument/2006/math">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，则8个</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88</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原子核经过</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时间后还剩2个</a:t>
                </a:r>
                <a:endParaRPr lang="en-US" altLang="zh-CN" sz="2000" dirty="0"/>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共发生5次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衰变和2次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endParaRPr lang="en-US" altLang="zh-CN" sz="2000" dirty="0"/>
              </a:p>
              <a:p>
                <a:pPr latinLnBrk="1">
                  <a:lnSpc>
                    <a:spcPts val="34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.原子核发生的</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衰变分别只能产生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射线和</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a:t>
                </a:r>
                <a:endParaRPr lang="en-US" altLang="zh-CN" sz="2000" dirty="0"/>
              </a:p>
            </p:txBody>
          </p:sp>
        </mc:Choice>
        <mc:Fallback>
          <p:sp>
            <p:nvSpPr>
              <p:cNvPr id="5" name="QC_4_BD.42_3#88ab98826.choices?htil=4&amp;vop=1&amp;pid=92c891b01&amp;color=0,0,0&amp;vtp=1&amp;bbb=1"/>
              <p:cNvSpPr>
                <a:spLocks noRot="1" noChangeAspect="1" noMove="1" noResize="1" noEditPoints="1" noAdjustHandles="1" noChangeArrowheads="1" noChangeShapeType="1" noTextEdit="1"/>
              </p:cNvSpPr>
              <p:nvPr/>
            </p:nvSpPr>
            <p:spPr>
              <a:xfrm>
                <a:off x="722376" y="2739077"/>
                <a:ext cx="7991856" cy="1795653"/>
              </a:xfrm>
              <a:prstGeom prst="rect">
                <a:avLst/>
              </a:prstGeom>
              <a:blipFill rotWithShape="1">
                <a:blip r:embed="rId3"/>
                <a:stretch>
                  <a:fillRect l="-5" t="-18" r="2"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4_1#88ab98826?vop=1&amp;vop=1&amp;pid=92c891b01&amp;color=0,0,0&amp;vtp=1&amp;bt=1&amp;bbb=1&amp;hb=1"/>
              <p:cNvSpPr/>
              <p:nvPr/>
            </p:nvSpPr>
            <p:spPr>
              <a:xfrm>
                <a:off x="722376" y="972000"/>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根据电荷数和质量数守恒可知,由</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88</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的衰变过程中放出电子,则此衰变是</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 </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A正确；半衰期是大量原子核衰变的统计规律,对少量原子核不适用,故B错误；设从</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共发生</a:t>
                </a:r>
                <a14:m>
                  <m:oMath xmlns:m="http://schemas.openxmlformats.org/officeDocument/2006/math">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衰变,根据质量数守恒和电荷数守恒有</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2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,故C正确；原子核发生的</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衰变,往往伴随</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射线的产</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4_AS.44_1#88ab98826?vop=1&amp;vop=1&amp;pid=92c891b01&amp;color=0,0,0&amp;vtp=1&amp;bt=1&amp;bbb=1&amp;hb=1"/>
              <p:cNvSpPr>
                <a:spLocks noRot="1" noChangeAspect="1" noMove="1" noResize="1" noEditPoints="1" noAdjustHandles="1" noChangeArrowheads="1" noChangeShapeType="1" noTextEdit="1"/>
              </p:cNvSpPr>
              <p:nvPr/>
            </p:nvSpPr>
            <p:spPr>
              <a:xfrm>
                <a:off x="722376" y="972000"/>
                <a:ext cx="10753344" cy="2278634"/>
              </a:xfrm>
              <a:prstGeom prst="rect">
                <a:avLst/>
              </a:prstGeom>
              <a:blipFill rotWithShape="1">
                <a:blip r:embed="rId1"/>
                <a:stretch>
                  <a:fillRect l="-4" t="-20" b="-19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5_1#af14f1ad9?vop=1&amp;pid=92c891b01&amp;color=0,0,0&amp;vtp=1&amp;bt=1&amp;bbb=1&amp;h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[山东青岛一中2024高二下期末]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示踪剂注射到人体</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，可以通过定时检测其放射强度来</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研究患者的病情</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.已知钠的放射性同位素</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经过一次衰变后产生稳定的镁</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，将一个放射强度为每秒</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次的</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溶液样本注射到某患者血液中，</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45</m:t>
                    </m:r>
                    <m:r>
                      <m:rPr>
                        <m:nor/>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后从该患</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者体内抽取</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的血液，测得其放射强度为每秒5次.</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5_1#af14f1ad9?vop=1&amp;pid=92c891b01&amp;color=0,0,0&amp;vtp=1&amp;bt=1&amp;bbb=1&amp;hb=1"/>
              <p:cNvSpPr>
                <a:spLocks noRot="1" noChangeAspect="1" noMove="1" noResize="1" noEditPoints="1" noAdjustHandles="1" noChangeArrowheads="1" noChangeShapeType="1" noTextEdit="1"/>
              </p:cNvSpPr>
              <p:nvPr/>
            </p:nvSpPr>
            <p:spPr>
              <a:xfrm>
                <a:off x="722376" y="972000"/>
                <a:ext cx="10753344" cy="1782953"/>
              </a:xfrm>
              <a:prstGeom prst="rect">
                <a:avLst/>
              </a:prstGeom>
              <a:blipFill rotWithShape="1">
                <a:blip r:embed="rId1"/>
                <a:stretch>
                  <a:fillRect l="-4" t="-25" r="-1175" b="-2546"/>
                </a:stretch>
              </a:blipFill>
            </p:spPr>
            <p:txBody>
              <a:bodyPr/>
              <a:lstStyle/>
              <a:p>
                <a:r>
                  <a:rPr lang="zh-CN" altLang="en-US">
                    <a:noFill/>
                  </a:rPr>
                  <a:t> </a:t>
                </a:r>
              </a:p>
            </p:txBody>
          </p:sp>
        </mc:Fallback>
      </mc:AlternateContent>
      <p:sp>
        <p:nvSpPr>
          <p:cNvPr id="3" name="QC_4_AN.46_1#af14f1ad9.bracket?vop=1&amp;pid=92c891b01&amp;color=0,0,0&amp;vpa=14&amp;vtp=1&amp;bbb=1"/>
          <p:cNvSpPr/>
          <p:nvPr/>
        </p:nvSpPr>
        <p:spPr>
          <a:xfrm>
            <a:off x="8833358" y="23499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4" name="QC_4_BD.45_2#af14f1ad9.choices?vop=1&amp;pid=92c891b01&amp;color=0,0,0&amp;vtp=1&amp;bbb=1"/>
              <p:cNvSpPr/>
              <p:nvPr/>
            </p:nvSpPr>
            <p:spPr>
              <a:xfrm>
                <a:off x="722376" y="2765747"/>
                <a:ext cx="10753344" cy="939800"/>
              </a:xfrm>
              <a:prstGeom prst="rect">
                <a:avLst/>
              </a:prstGeom>
              <a:noFill/>
            </p:spPr>
            <p:txBody>
              <a:bodyPr wrap="none" lIns="0" tIns="0" rIns="0" bIns="0" rtlCol="0" anchor="t"/>
              <a:lstStyle/>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A.该衰变过程为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进入到血液后半衰期变短</a:t>
                </a:r>
                <a:endParaRPr lang="en-US" altLang="zh-CN" sz="2000" dirty="0"/>
              </a:p>
              <a:p>
                <a:pPr latinLnBrk="1">
                  <a:lnSpc>
                    <a:spcPts val="3700"/>
                  </a:lnSpc>
                  <a:tabLst>
                    <a:tab pos="5483860" algn="l"/>
                  </a:tabLst>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45</m:t>
                    </m:r>
                    <m:r>
                      <m:rPr>
                        <m:nor/>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后样本放射强度变为原来的</a:t>
                </a:r>
                <a14:m>
                  <m:oMath xmlns:m="http://schemas.openxmlformats.org/officeDocument/2006/math">
                    <m:f>
                      <m:f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.该患者体内血液的总体积约为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m:rPr>
                        <m:nor/>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4_BD.45_2#af14f1ad9.choices?vop=1&amp;pid=92c891b01&amp;color=0,0,0&amp;vtp=1&amp;bbb=1"/>
              <p:cNvSpPr>
                <a:spLocks noRot="1" noChangeAspect="1" noMove="1" noResize="1" noEditPoints="1" noAdjustHandles="1" noChangeArrowheads="1" noChangeShapeType="1" noTextEdit="1"/>
              </p:cNvSpPr>
              <p:nvPr/>
            </p:nvSpPr>
            <p:spPr>
              <a:xfrm>
                <a:off x="722376" y="2765747"/>
                <a:ext cx="10753344" cy="939800"/>
              </a:xfrm>
              <a:prstGeom prst="rect">
                <a:avLst/>
              </a:prstGeom>
              <a:blipFill rotWithShape="1">
                <a:blip r:embed="rId2"/>
                <a:stretch>
                  <a:fillRect l="-4" t="-34" b="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af14f1ad9?vop=1&amp;vop=1&amp;pid=92c891b01&amp;color=0,0,0&amp;vtp=1&amp;bt=1&amp;bbb=1&amp;hb=1"/>
              <p:cNvSpPr/>
              <p:nvPr/>
            </p:nvSpPr>
            <p:spPr>
              <a:xfrm>
                <a:off x="722376" y="972000"/>
                <a:ext cx="10753344" cy="2469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根据核反应质量数和电荷数守恒,可知核反应方程为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,则该衰变过程为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,故A正确；半衰期由核内部本身的因素决定,与原子核所处的物理状态或化学状态无关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进入到血液后半衰期不变,故B错误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后,即经历三个半衰期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,样本放射强度变为原来的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,故C正确；设该患者体内血液的总体积约为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次/</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次/</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4_AS.47_1#af14f1ad9?vop=1&amp;vop=1&amp;pid=92c891b01&amp;color=0,0,0&amp;vtp=1&amp;bt=1&amp;bbb=1&amp;hb=1"/>
              <p:cNvSpPr>
                <a:spLocks noRot="1" noChangeAspect="1" noMove="1" noResize="1" noEditPoints="1" noAdjustHandles="1" noChangeArrowheads="1" noChangeShapeType="1" noTextEdit="1"/>
              </p:cNvSpPr>
              <p:nvPr/>
            </p:nvSpPr>
            <p:spPr>
              <a:xfrm>
                <a:off x="722376" y="972000"/>
                <a:ext cx="10753344" cy="2469134"/>
              </a:xfrm>
              <a:prstGeom prst="rect">
                <a:avLst/>
              </a:prstGeom>
              <a:blipFill rotWithShape="1">
                <a:blip r:embed="rId1"/>
                <a:stretch>
                  <a:fillRect l="-4" t="-18" r="-886" b="-18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8_1#21bcc1eef?vop=1&amp;pid=92c891b01&amp;color=0,0,0&amp;vtp=1&amp;bt=1&amp;bbb=1&amp;h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[福建福州2024检测]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中国的钍核反应堆技术在多个方面实现突破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，目前处于世界领先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.反应堆工作原理如图所示，钍</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吸收一个中子后会变成钍</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，它会经历</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衰变成为镤</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将再次经历</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衰变成为铀</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8_1#21bcc1eef?vop=1&amp;pid=92c891b01&amp;color=0,0,0&amp;vtp=1&amp;bt=1&amp;bbb=1&amp;hb=1"/>
              <p:cNvSpPr>
                <a:spLocks noRot="1" noChangeAspect="1" noMove="1" noResize="1" noEditPoints="1" noAdjustHandles="1" noChangeArrowheads="1" noChangeShapeType="1" noTextEdit="1"/>
              </p:cNvSpPr>
              <p:nvPr/>
            </p:nvSpPr>
            <p:spPr>
              <a:xfrm>
                <a:off x="722376" y="972000"/>
                <a:ext cx="10753344" cy="1782953"/>
              </a:xfrm>
              <a:prstGeom prst="rect">
                <a:avLst/>
              </a:prstGeom>
              <a:blipFill rotWithShape="1">
                <a:blip r:embed="rId1"/>
                <a:stretch>
                  <a:fillRect l="-4" t="-25" r="-1175" b="18"/>
                </a:stretch>
              </a:blipFill>
            </p:spPr>
            <p:txBody>
              <a:bodyPr/>
              <a:lstStyle/>
              <a:p>
                <a:r>
                  <a:rPr lang="zh-CN" altLang="en-US">
                    <a:noFill/>
                  </a:rPr>
                  <a:t> </a:t>
                </a:r>
              </a:p>
            </p:txBody>
          </p:sp>
        </mc:Fallback>
      </mc:AlternateContent>
      <p:sp>
        <p:nvSpPr>
          <p:cNvPr id="3" name="QC_4_AN.49_1#21bcc1eef.bracket?vop=1&amp;pid=92c891b01&amp;color=0,0,0&amp;vpa=15&amp;vtp=1&amp;bbb=1"/>
          <p:cNvSpPr/>
          <p:nvPr/>
        </p:nvSpPr>
        <p:spPr>
          <a:xfrm>
            <a:off x="10554716" y="1951805"/>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4_BD.48_2#21bcc1eef?htil=5&amp;vop=1&amp;pid=92c891b0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95247" y="2643066"/>
            <a:ext cx="3291840" cy="7863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8_3#21bcc1eef.choices?htil=5&amp;vop=1&amp;pid=92c891b01&amp;color=0,0,0&amp;vtp=1&amp;bbb=1&amp;hb=1"/>
              <p:cNvSpPr/>
              <p:nvPr/>
            </p:nvSpPr>
            <p:spPr>
              <a:xfrm>
                <a:off x="730885" y="3772535"/>
                <a:ext cx="10641330" cy="2278380"/>
              </a:xfrm>
              <a:prstGeom prst="rect">
                <a:avLst/>
              </a:prstGeom>
              <a:noFill/>
            </p:spPr>
            <p:txBody>
              <a:bodyPr wrap="none" lIns="0" tIns="0" rIns="0" bIns="0" rtlCol="0" anchor="t"/>
              <a:lstStyle/>
              <a:p>
                <a:pPr algn="l" latinLnBrk="1">
                  <a:lnSpc>
                    <a:spcPts val="3700"/>
                  </a:lnSpc>
                </a:pP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多1个中子</a:t>
                </a:r>
                <a:endParaRPr lang="en-US" altLang="zh-CN" sz="2000" dirty="0"/>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衰变时产生的电子来源于核外电子</a:t>
                </a:r>
                <a:endParaRPr lang="en-US" altLang="zh-CN" sz="2000" dirty="0"/>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变成</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的核反应方程是</a:t>
                </a:r>
                <a14:m>
                  <m:oMath xmlns:m="http://schemas.openxmlformats.org/officeDocument/2006/math">
                    <m:sSubSup>
                      <m:sSubSup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d>
                          <m:dPr>
                            <m:begChr m:val=""/>
                            <m:endChr m:val=""/>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的半衰期约为22分钟，若降低环境温度，可增大</a:t>
                </a:r>
                <a14:m>
                  <m:oMath xmlns:m="http://schemas.openxmlformats.org/officeDocument/2006/math">
                    <m:sSubSup>
                      <m:sSubSupPr>
                        <m:ctrl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a:t>
                </a:r>
                <a:endParaRPr lang="en-US" altLang="zh-CN" sz="2000" dirty="0"/>
              </a:p>
            </p:txBody>
          </p:sp>
        </mc:Choice>
        <mc:Fallback>
          <p:sp>
            <p:nvSpPr>
              <p:cNvPr id="5" name="QC_4_BD.48_3#21bcc1eef.choices?htil=5&amp;vop=1&amp;pid=92c891b01&amp;color=0,0,0&amp;vtp=1&amp;bbb=1&amp;hb=1"/>
              <p:cNvSpPr>
                <a:spLocks noRot="1" noChangeAspect="1" noMove="1" noResize="1" noEditPoints="1" noAdjustHandles="1" noChangeArrowheads="1" noChangeShapeType="1" noTextEdit="1"/>
              </p:cNvSpPr>
              <p:nvPr/>
            </p:nvSpPr>
            <p:spPr>
              <a:xfrm>
                <a:off x="730885" y="3772535"/>
                <a:ext cx="10641330" cy="2278380"/>
              </a:xfrm>
              <a:prstGeom prst="rect">
                <a:avLst/>
              </a:prstGeom>
              <a:blipFill rotWithShape="1">
                <a:blip r:embed="rId3"/>
                <a:stretch>
                  <a:fillRect/>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0_1#21bcc1eef?vop=1&amp;vop=1&amp;pid=92c891b01&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SubSup>
                      <m:sSubSupPr>
                        <m:ctrlPr>
                          <a:rPr lang="en-US" altLang="zh-CN" sz="22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质量数为233,电荷数为90,则中子数为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,镤</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SubSup>
                      <m:sSubSupPr>
                        <m:ctrlPr>
                          <a:rPr lang="en-US" altLang="zh-CN" sz="22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233,电荷数为91,则中子数为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142</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多1个中子,故A正确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；放射性元素发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衰变时所释放的电子是由原子核内部中子转变成质子和电子释放出来的,故B错误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；根据核反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应的质量数和电荷数守恒可知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,镤233变成铀233的核反应方程是</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衰期不随温度变化而变化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4_AS.50_1#21bcc1eef?vop=1&amp;vop=1&amp;pid=92c891b01&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r="-608"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1_1#d538d4fc7?vop=1&amp;pid=92c891b01&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某放射性元素经过6天后，只剩下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，为估算某水库的库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，可取一瓶无毒的该放射性元素的水溶液，测得瓶内溶液每分钟衰变</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，现将这瓶溶液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倒入水库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，9天后在水库中取水样</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（可认为水库中的放射性元素已均匀分布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），测得水样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每分钟衰变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由此可知水库中水的体积约(</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1_1#d538d4fc7?vop=1&amp;pid=92c891b01&amp;color=0,0,0&amp;vtp=1&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rotWithShape="1">
                <a:blip r:embed="rId1"/>
                <a:stretch>
                  <a:fillRect l="-4" t="-14" r="-1063" b="-2576"/>
                </a:stretch>
              </a:blipFill>
            </p:spPr>
            <p:txBody>
              <a:bodyPr/>
              <a:lstStyle/>
              <a:p>
                <a:r>
                  <a:rPr lang="zh-CN" altLang="en-US">
                    <a:noFill/>
                  </a:rPr>
                  <a:t> </a:t>
                </a:r>
              </a:p>
            </p:txBody>
          </p:sp>
        </mc:Fallback>
      </mc:AlternateContent>
      <p:sp>
        <p:nvSpPr>
          <p:cNvPr id="3" name="QC_4_AN.52_1#d538d4fc7.bracket?vop=1&amp;pid=92c891b01&amp;color=0,0,0&amp;vpa=16&amp;vtp=1"/>
          <p:cNvSpPr/>
          <p:nvPr/>
        </p:nvSpPr>
        <p:spPr>
          <a:xfrm>
            <a:off x="6046851" y="2334514"/>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4_BD.51_2#d538d4fc7.choices?vop=1&amp;pid=92c891b01&amp;color=0,0,0&amp;vtp=1&amp;bbb=1"/>
              <p:cNvSpPr/>
              <p:nvPr/>
            </p:nvSpPr>
            <p:spPr>
              <a:xfrm>
                <a:off x="722376" y="2798254"/>
                <a:ext cx="10753344" cy="400685"/>
              </a:xfrm>
              <a:prstGeom prst="rect">
                <a:avLst/>
              </a:prstGeom>
              <a:noFill/>
            </p:spPr>
            <p:txBody>
              <a:bodyPr wrap="none" lIns="0" tIns="0" rIns="0" bIns="0" rtlCol="0" anchor="t"/>
              <a:lstStyle/>
              <a:p>
                <a:pPr latinLnBrk="1">
                  <a:lnSpc>
                    <a:spcPts val="3600"/>
                  </a:lnSpc>
                  <a:tabLst>
                    <a:tab pos="2659380" algn="l"/>
                    <a:tab pos="5483860" algn="l"/>
                    <a:tab pos="81178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4_BD.51_2#d538d4fc7.choices?vop=1&amp;pid=92c891b01&amp;color=0,0,0&amp;vtp=1&amp;bbb=1"/>
              <p:cNvSpPr>
                <a:spLocks noRot="1" noChangeAspect="1" noMove="1" noResize="1" noEditPoints="1" noAdjustHandles="1" noChangeArrowheads="1" noChangeShapeType="1" noTextEdit="1"/>
              </p:cNvSpPr>
              <p:nvPr/>
            </p:nvSpPr>
            <p:spPr>
              <a:xfrm>
                <a:off x="722376" y="2798254"/>
                <a:ext cx="10753344" cy="400685"/>
              </a:xfrm>
              <a:prstGeom prst="rect">
                <a:avLst/>
              </a:prstGeom>
              <a:blipFill rotWithShape="1">
                <a:blip r:embed="rId2"/>
                <a:stretch>
                  <a:fillRect l="-4" t="-111" b="-1399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3_1#d538d4fc7?vop=1&amp;vop=1&amp;pid=92c891b01&amp;color=0,0,0&amp;vtp=1&amp;bt=1&amp;bbb=1&amp;hb=1"/>
              <p:cNvSpPr/>
              <p:nvPr/>
            </p:nvSpPr>
            <p:spPr>
              <a:xfrm>
                <a:off x="722376" y="972000"/>
                <a:ext cx="10753344" cy="2400300"/>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某放射性元素经过6天后,只剩下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没有衰变,可知经过了2个半衰期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,则放射性元素的半衰期为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天,设水库中水的体积为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,则9天后水库中所有放射性元素每分钟衰变</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,设原有放射性元素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,9天后,未发生衰变的放射性元素质量为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次</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次</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,9天经历了三个半衰期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2200" dirty="0"/>
              </a:p>
            </p:txBody>
          </p:sp>
        </mc:Choice>
        <mc:Fallback>
          <p:sp>
            <p:nvSpPr>
              <p:cNvPr id="2" name="QC_4_AS.53_1#d538d4fc7?vop=1&amp;vop=1&amp;pid=92c891b01&amp;color=0,0,0&amp;vtp=1&amp;bt=1&amp;bbb=1&amp;hb=1"/>
              <p:cNvSpPr>
                <a:spLocks noRot="1" noChangeAspect="1" noMove="1" noResize="1" noEditPoints="1" noAdjustHandles="1" noChangeArrowheads="1" noChangeShapeType="1" noTextEdit="1"/>
              </p:cNvSpPr>
              <p:nvPr/>
            </p:nvSpPr>
            <p:spPr>
              <a:xfrm>
                <a:off x="722376" y="972000"/>
                <a:ext cx="10753344" cy="2400300"/>
              </a:xfrm>
              <a:prstGeom prst="rect">
                <a:avLst/>
              </a:prstGeom>
              <a:blipFill rotWithShape="1">
                <a:blip r:embed="rId1"/>
                <a:stretch>
                  <a:fillRect l="-4" t="-19" r="-52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085e06f19?vop=1&amp;vop=1&amp;pid=fbbc32738&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衰变后新核的电荷数少2,质量数少4</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衰变后新核的电荷数多1,质量数不变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,由题意知原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A和原子核B的中子数相同,则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,A正确,B错误；由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知,如果</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085e06f19?vop=1&amp;vop=1&amp;pid=fbbc32738&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4_1#a898596fe?vop=1&amp;pid=92c891b0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[陕西西安中学2025高二下期末]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目前已知碳的同位素共有十五种，从碳8至碳22，其中碳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13属于稳定型，碳14是一种放射性元素，可衰变为氮14，图中包含碳14衰变的相关信息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合这些信息可以判断下列说法正确的是(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5_1#a898596fe.bracket?vop=1&amp;pid=92c891b01&amp;color=0,0,0&amp;vpa=17&amp;vtp=1"/>
          <p:cNvSpPr/>
          <p:nvPr/>
        </p:nvSpPr>
        <p:spPr>
          <a:xfrm>
            <a:off x="522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4_2#a898596fe?htil=6&amp;vop=1&amp;pid=92c891b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46819" y="2408877"/>
            <a:ext cx="2834640"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4_3#a898596fe.choices?htil=6&amp;vop=1&amp;pid=92c891b01&amp;color=0,0,0&amp;vtp=1&amp;bbb=1"/>
              <p:cNvSpPr/>
              <p:nvPr/>
            </p:nvSpPr>
            <p:spPr>
              <a:xfrm>
                <a:off x="722376" y="2281877"/>
                <a:ext cx="77815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A.碳14转变为氮1</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4，衰变方式为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.100个碳14原子核在经过一个半衰期后，一定还剩50个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.若氮14生成碳14的核反应方程为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为质子</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.当氮14数量是碳14数量的7倍时，碳14衰变经历时间为17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190年</a:t>
                </a:r>
                <a:endParaRPr lang="en-US" altLang="zh-CN" sz="2000" dirty="0"/>
              </a:p>
            </p:txBody>
          </p:sp>
        </mc:Choice>
        <mc:Fallback>
          <p:sp>
            <p:nvSpPr>
              <p:cNvPr id="5" name="QC_4_BD.54_3#a898596fe.choices?htil=6&amp;vop=1&amp;pid=92c891b01&amp;color=0,0,0&amp;vtp=1&amp;bbb=1"/>
              <p:cNvSpPr>
                <a:spLocks noRot="1" noChangeAspect="1" noMove="1" noResize="1" noEditPoints="1" noAdjustHandles="1" noChangeArrowheads="1" noChangeShapeType="1" noTextEdit="1"/>
              </p:cNvSpPr>
              <p:nvPr/>
            </p:nvSpPr>
            <p:spPr>
              <a:xfrm>
                <a:off x="722376" y="2281877"/>
                <a:ext cx="7781544" cy="1782953"/>
              </a:xfrm>
              <a:prstGeom prst="rect">
                <a:avLst/>
              </a:prstGeom>
              <a:blipFill rotWithShape="1">
                <a:blip r:embed="rId2"/>
                <a:stretch>
                  <a:fillRect l="-5" t="-18" b="-25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6_1#a898596fe?vop=1&amp;vop=1&amp;pid=92c891b01&amp;color=0,0,0&amp;vtp=1&amp;bt=1&amp;bbb=1&amp;hb=1"/>
              <p:cNvSpPr/>
              <p:nvPr/>
            </p:nvSpPr>
            <p:spPr>
              <a:xfrm>
                <a:off x="722376" y="972000"/>
                <a:ext cx="10753344" cy="1866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碳14转变为氮14,根据衰变过程中电荷数守恒和质量数守恒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,可得其衰变方程为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,可知衰变方</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变,故A错误；衰变服从统计规律,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只对大量的原子核有意义,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B错误；根据核反应方程中电荷数守恒和质量数守恒,可知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为中子,故C错误；当氮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14数量是碳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数量的7倍时,可知还有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碳14未衰变,由题图可知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年,故D正确.</a:t>
                </a:r>
                <a:endParaRPr lang="en-US" altLang="zh-CN" sz="2200" dirty="0"/>
              </a:p>
            </p:txBody>
          </p:sp>
        </mc:Choice>
        <mc:Fallback>
          <p:sp>
            <p:nvSpPr>
              <p:cNvPr id="2" name="QC_4_AS.56_1#a898596fe?vop=1&amp;vop=1&amp;pid=92c891b01&amp;color=0,0,0&amp;vtp=1&amp;bt=1&amp;bbb=1&amp;h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r="-218"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57_1#59392713d?htil=7&amp;vop=1&amp;pid=92c891b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68234" y="1054296"/>
            <a:ext cx="1472184"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57_2#59392713d?htil=7&amp;vop=1&amp;pid=92c891b01&amp;color=0,0,0&amp;vtp=1&amp;bt=1&amp;bbb=1&amp;hb=1"/>
              <p:cNvSpPr/>
              <p:nvPr/>
            </p:nvSpPr>
            <p:spPr>
              <a:xfrm>
                <a:off x="722376" y="972000"/>
                <a:ext cx="9144000" cy="13130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7.静止在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点的碘</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53</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131</m:t>
                        </m:r>
                      </m:sup>
                    </m:sSubSup>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原子核发生衰变的同时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，在空间中外加一个如图所示的匀强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.之后衰变产物</a:t>
                </a:r>
                <a:r>
                  <a:rPr lang="en-US" altLang="zh-CN" sz="2000" b="0" i="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两粒子的运动轨迹</a:t>
                </a:r>
                <a14:m>
                  <m:oMath xmlns:m="http://schemas.openxmlformats.org/officeDocument/2006/math">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𝑂𝐴</m:t>
                    </m:r>
                  </m:oMath>
                </a14:m>
                <a:r>
                  <a:rPr lang="en-US" altLang="zh-CN" sz="2000" b="0" i="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𝑂𝐵</m:t>
                    </m:r>
                  </m:oMath>
                </a14:m>
                <a:r>
                  <a:rPr lang="en-US" altLang="zh-CN" sz="100" b="0" i="1"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如图中虚线所示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，不计重力和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两粒子间的相互作用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57_2#59392713d?htil=7&amp;vop=1&amp;pid=92c891b01&amp;color=0,0,0&amp;vtp=1&amp;bt=1&amp;bbb=1&amp;hb=1"/>
              <p:cNvSpPr>
                <a:spLocks noRot="1" noChangeAspect="1" noMove="1" noResize="1" noEditPoints="1" noAdjustHandles="1" noChangeArrowheads="1" noChangeShapeType="1" noTextEdit="1"/>
              </p:cNvSpPr>
              <p:nvPr/>
            </p:nvSpPr>
            <p:spPr>
              <a:xfrm>
                <a:off x="722376" y="972000"/>
                <a:ext cx="9144000" cy="1313053"/>
              </a:xfrm>
              <a:prstGeom prst="rect">
                <a:avLst/>
              </a:prstGeom>
              <a:blipFill rotWithShape="1">
                <a:blip r:embed="rId2"/>
                <a:stretch>
                  <a:fillRect l="-4" t="-34" r="4" b="-3457"/>
                </a:stretch>
              </a:blipFill>
            </p:spPr>
            <p:txBody>
              <a:bodyPr/>
              <a:lstStyle/>
              <a:p>
                <a:r>
                  <a:rPr lang="zh-CN" altLang="en-US">
                    <a:noFill/>
                  </a:rPr>
                  <a:t> </a:t>
                </a:r>
              </a:p>
            </p:txBody>
          </p:sp>
        </mc:Fallback>
      </mc:AlternateContent>
      <p:sp>
        <p:nvSpPr>
          <p:cNvPr id="4" name="QC_4_AN.58_1#59392713d.bracket?vop=1&amp;pid=92c891b01&amp;color=0,0,0&amp;vpa=18&amp;vtp=1"/>
          <p:cNvSpPr/>
          <p:nvPr/>
        </p:nvSpPr>
        <p:spPr>
          <a:xfrm>
            <a:off x="5494401" y="18800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57_3#59392713d.choices?htil=7&amp;vop=1&amp;pid=92c891b01&amp;color=0,0,0&amp;vtp=1&amp;bbb=1"/>
              <p:cNvSpPr/>
              <p:nvPr/>
            </p:nvSpPr>
            <p:spPr>
              <a:xfrm>
                <a:off x="722376" y="2289371"/>
                <a:ext cx="9144000" cy="843153"/>
              </a:xfrm>
              <a:prstGeom prst="rect">
                <a:avLst/>
              </a:prstGeom>
              <a:noFill/>
            </p:spPr>
            <p:txBody>
              <a:bodyPr wrap="none" lIns="0" tIns="0" rIns="0" bIns="0" rtlCol="0" anchor="t"/>
              <a:lstStyle/>
              <a:p>
                <a:pPr latinLnBrk="1">
                  <a:lnSpc>
                    <a:spcPts val="3600"/>
                  </a:lnSpc>
                  <a:tabLst>
                    <a:tab pos="467995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A.碘131原子核发生的是</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.两个粒子的轨迹为两个外切的圆弧</a:t>
                </a:r>
                <a:endParaRPr lang="en-US" altLang="zh-CN" sz="2000" dirty="0"/>
              </a:p>
              <a:p>
                <a:pPr latinLnBrk="1">
                  <a:lnSpc>
                    <a:spcPts val="3400"/>
                  </a:lnSpc>
                  <a:tabLst>
                    <a:tab pos="467995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粒子初动能小于</a:t>
                </a:r>
                <a:r>
                  <a:rPr lang="en-US" altLang="zh-CN" sz="2000" b="0" i="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粒子初动能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.两粒子初速度大小相等</a:t>
                </a:r>
                <a:endParaRPr lang="en-US" altLang="zh-CN" sz="2000" dirty="0"/>
              </a:p>
            </p:txBody>
          </p:sp>
        </mc:Choice>
        <mc:Fallback>
          <p:sp>
            <p:nvSpPr>
              <p:cNvPr id="5" name="QC_4_BD.57_3#59392713d.choices?htil=7&amp;vop=1&amp;pid=92c891b01&amp;color=0,0,0&amp;vtp=1&amp;bbb=1"/>
              <p:cNvSpPr>
                <a:spLocks noRot="1" noChangeAspect="1" noMove="1" noResize="1" noEditPoints="1" noAdjustHandles="1" noChangeArrowheads="1" noChangeShapeType="1" noTextEdit="1"/>
              </p:cNvSpPr>
              <p:nvPr/>
            </p:nvSpPr>
            <p:spPr>
              <a:xfrm>
                <a:off x="722376" y="2289371"/>
                <a:ext cx="9144000" cy="843153"/>
              </a:xfrm>
              <a:prstGeom prst="rect">
                <a:avLst/>
              </a:prstGeom>
              <a:blipFill rotWithShape="1">
                <a:blip r:embed="rId3"/>
                <a:stretch>
                  <a:fillRect l="-4" t="-23" r="4" b="-54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9_1#59392713d?vop=1&amp;vop=1&amp;pid=92c891b01&amp;color=0,0,0&amp;vtp=1&amp;bt=1&amp;bbb=1&amp;hb=1"/>
              <p:cNvSpPr/>
              <p:nvPr/>
            </p:nvSpPr>
            <p:spPr>
              <a:xfrm>
                <a:off x="722376" y="972000"/>
                <a:ext cx="10753344" cy="2376297"/>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根据两粒子的运动轨迹可知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粒子所受电场力与电场方向相同,带正电</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粒子所受电场力与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电场方向相反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,带负电,因此碘</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53</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131</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原子核发生的是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衰变,并且</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；由于衰变过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程动量守恒</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粒子的速度方向均沿各自轨迹切线的方向,受到恒定的电场力作用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,两个粒子的轨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迹不是圆弧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,故B错误；衰变过程动量守恒,可得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,故C正确,D错误.</a:t>
                </a:r>
                <a:endParaRPr lang="en-US" altLang="zh-CN" sz="2200" dirty="0"/>
              </a:p>
            </p:txBody>
          </p:sp>
        </mc:Choice>
        <mc:Fallback>
          <p:sp>
            <p:nvSpPr>
              <p:cNvPr id="2" name="QC_4_AS.59_1#59392713d?vop=1&amp;vop=1&amp;pid=92c891b01&amp;color=0,0,0&amp;vtp=1&amp;bt=1&amp;bbb=1&amp;hb=1"/>
              <p:cNvSpPr>
                <a:spLocks noRot="1" noChangeAspect="1" noMove="1" noResize="1" noEditPoints="1" noAdjustHandles="1" noChangeArrowheads="1" noChangeShapeType="1" noTextEdit="1"/>
              </p:cNvSpPr>
              <p:nvPr/>
            </p:nvSpPr>
            <p:spPr>
              <a:xfrm>
                <a:off x="722376" y="972000"/>
                <a:ext cx="10753344" cy="2376297"/>
              </a:xfrm>
              <a:prstGeom prst="rect">
                <a:avLst/>
              </a:prstGeom>
              <a:blipFill rotWithShape="1">
                <a:blip r:embed="rId1"/>
                <a:stretch>
                  <a:fillRect l="-4" t="-19" r="-720" b="-4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0_1#1489c4d75?vop=1&amp;pid=92c891b0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[福建泉州2024检测]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如图，轧钢厂的热轧机上可以安装射线测厚仪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，仪器探测到的射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线强度与钢板的厚度有关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.已知某车间采用放射性同位素铱192作为放射源，其化学符号是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子序数是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77，通过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衰变放出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射线，半衰期为74天，适合透照的钢板厚度为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0_1#1489c4d75?vop=1&amp;pid=92c891b01&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75" b="-2583"/>
                </a:stretch>
              </a:blipFill>
            </p:spPr>
            <p:txBody>
              <a:bodyPr/>
              <a:lstStyle/>
              <a:p>
                <a:r>
                  <a:rPr lang="zh-CN" altLang="en-US">
                    <a:noFill/>
                  </a:rPr>
                  <a:t> </a:t>
                </a:r>
              </a:p>
            </p:txBody>
          </p:sp>
        </mc:Fallback>
      </mc:AlternateContent>
      <p:sp>
        <p:nvSpPr>
          <p:cNvPr id="3" name="QC_4_AN.61_1#1489c4d75.bracket?vop=1&amp;pid=92c891b01&amp;color=0,0,0&amp;vpa=19&amp;vtp=1&amp;bbb=1"/>
          <p:cNvSpPr/>
          <p:nvPr/>
        </p:nvSpPr>
        <p:spPr>
          <a:xfrm>
            <a:off x="2725801" y="23245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4_BD.60_2#1489c4d75?htil=8&amp;vop=1&amp;pid=92c891b0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99836" y="2866077"/>
            <a:ext cx="3200400"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60_3#1489c4d75.choices?htil=8&amp;vop=1&amp;pid=92c891b01&amp;color=0,0,0&amp;vtp=1&amp;bbb=1&amp;hb=1"/>
              <p:cNvSpPr/>
              <p:nvPr/>
            </p:nvSpPr>
            <p:spPr>
              <a:xfrm>
                <a:off x="722376" y="2739077"/>
                <a:ext cx="7415784" cy="22659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A.衰变产生的新核用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表示，铱192的衰变方程为</a:t>
                </a:r>
                <a14:m>
                  <m:oMath xmlns:m="http://schemas.openxmlformats.org/officeDocument/2006/math">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.若已知钢板厚度标准为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，探测器得到的射线变弱时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钢板厚度大于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，应当增大热轧机两轮之间的厚度间隙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铱192，则经过148天还有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.放射性同位素发生衰变时，遵循能量守恒和质量数守恒</a:t>
                </a:r>
                <a:endParaRPr lang="en-US" altLang="zh-CN" sz="2000" dirty="0"/>
              </a:p>
            </p:txBody>
          </p:sp>
        </mc:Choice>
        <mc:Fallback>
          <p:sp>
            <p:nvSpPr>
              <p:cNvPr id="5" name="QC_4_BD.60_3#1489c4d75.choices?htil=8&amp;vop=1&amp;pid=92c891b01&amp;color=0,0,0&amp;vtp=1&amp;bbb=1&amp;hb=1"/>
              <p:cNvSpPr>
                <a:spLocks noRot="1" noChangeAspect="1" noMove="1" noResize="1" noEditPoints="1" noAdjustHandles="1" noChangeArrowheads="1" noChangeShapeType="1" noTextEdit="1"/>
              </p:cNvSpPr>
              <p:nvPr/>
            </p:nvSpPr>
            <p:spPr>
              <a:xfrm>
                <a:off x="722376" y="2739077"/>
                <a:ext cx="7415784" cy="2265934"/>
              </a:xfrm>
              <a:prstGeom prst="rect">
                <a:avLst/>
              </a:prstGeom>
              <a:blipFill rotWithShape="1">
                <a:blip r:embed="rId3"/>
                <a:stretch>
                  <a:fillRect l="-5" t="-14" r="-574" b="-19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2_1#1489c4d75?vop=1&amp;vop=1&amp;pid=92c891b0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衰变的实质是原子核里的一个中子放出一个电子变为一个质子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,反应过程中遵循质量数守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恒和电荷数守恒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,故质量数不变,电荷数加一,故A正确；探测器得到的射线变弱,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说明钢板厚度增大,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应当减小热轧机两轮之间的厚度间隙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,故B错误；若有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铱192,经过74天后还有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天（即总共经历148天）还有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没有衰变,故C错误；放射性同位素发生衰变时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,遵循能量守恒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和质量数守恒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4_AS.62_1#1489c4d75?vop=1&amp;vop=1&amp;pid=92c891b01&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565"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3_1#8435039fb?vop=1&amp;pid=b0898d549&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[重庆一中2025高二下期中]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在如图所示的垂直纸面向里的匀强磁场中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，有一个氡原子核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静止在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点，某时刻氡原子</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核发生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衰变，若</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径迹是纸面内一个半径为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衰变产生的新核的径迹是纸面内一个半径为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的圆.若质量之比可用质量数之比表示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3_1#8435039fb?vop=1&amp;pid=b0898d549&amp;color=0,0,0&amp;vtp=1&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rotWithShape="1">
                <a:blip r:embed="rId1"/>
                <a:stretch>
                  <a:fillRect l="-4" t="-25" r="-1193" b="-2564"/>
                </a:stretch>
              </a:blipFill>
            </p:spPr>
            <p:txBody>
              <a:bodyPr/>
              <a:lstStyle/>
              <a:p>
                <a:r>
                  <a:rPr lang="zh-CN" altLang="en-US">
                    <a:noFill/>
                  </a:rPr>
                  <a:t> </a:t>
                </a:r>
              </a:p>
            </p:txBody>
          </p:sp>
        </mc:Fallback>
      </mc:AlternateContent>
      <p:sp>
        <p:nvSpPr>
          <p:cNvPr id="3" name="QC_5_AN.64_1#8435039fb.bracket?vop=1&amp;pid=b0898d549&amp;color=0,0,0&amp;vpa=20&amp;vtp=1"/>
          <p:cNvSpPr/>
          <p:nvPr/>
        </p:nvSpPr>
        <p:spPr>
          <a:xfrm>
            <a:off x="1684401" y="23372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63_2#8435039fb?htil=9&amp;vop=1&amp;pid=b0898d54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720727" y="2869507"/>
            <a:ext cx="1380744"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63_3#8435039fb.choices?htil=9&amp;vop=1&amp;pid=b0898d549&amp;color=0,0,0&amp;vtp=1&amp;bbb=1"/>
              <p:cNvSpPr/>
              <p:nvPr/>
            </p:nvSpPr>
            <p:spPr>
              <a:xfrm>
                <a:off x="722376" y="2794704"/>
                <a:ext cx="924458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A.两粒子的轨迹圆一定内切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.两粒子一个沿顺时针方向转动，另一个沿逆时针方向转动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粒子转动108圈之内，二者一定不会相撞</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63_3#8435039fb.choices?htil=9&amp;vop=1&amp;pid=b0898d549&amp;color=0,0,0&amp;vtp=1&amp;bbb=1"/>
              <p:cNvSpPr>
                <a:spLocks noRot="1" noChangeAspect="1" noMove="1" noResize="1" noEditPoints="1" noAdjustHandles="1" noChangeArrowheads="1" noChangeShapeType="1" noTextEdit="1"/>
              </p:cNvSpPr>
              <p:nvPr/>
            </p:nvSpPr>
            <p:spPr>
              <a:xfrm>
                <a:off x="722376" y="2794704"/>
                <a:ext cx="9244584" cy="1781302"/>
              </a:xfrm>
              <a:prstGeom prst="rect">
                <a:avLst/>
              </a:prstGeom>
              <a:blipFill rotWithShape="1">
                <a:blip r:embed="rId3"/>
                <a:stretch>
                  <a:fillRect l="-4" t="-4" b="-26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5_1#8435039fb?vop=1&amp;vop=1&amp;pid=b0898d549&amp;color=0,0,0&amp;vtp=1&amp;bt=1&amp;bbb=1&amp;hb=1"/>
              <p:cNvSpPr/>
              <p:nvPr/>
            </p:nvSpPr>
            <p:spPr>
              <a:xfrm>
                <a:off x="722376" y="972000"/>
                <a:ext cx="10753344" cy="4475353"/>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静止的氡原子核由于衰变放出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粒子而生成一个新的原子核的过程动量守恒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,则衰变产生的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粒子与新核的动量等大反向</a:t>
                </a:r>
                <a:r>
                  <a:rPr lang="en-US" altLang="zh-CN" sz="22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新核都带正电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,根据左手定则可知两圆一定都沿逆时针方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向转动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,两圆一定外切,故A、B错误；设</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粒子和新核的质量分别为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,速度大小分别为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,电荷量分别为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粒子做圆周运动过程中洛伦兹力提供向心力，有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粒子做圆周运动的轨迹半径为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,同理，新核做圆周运动的轨迹半径为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向为正方向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,根据核反应质量数和电荷数守恒,可知新核的核电荷数为84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218,联立可得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84</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子做圆周运动的周期为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π</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,新核做圆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周运动的周期为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π</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109</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84</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粒子第一次与新核碰撞时,新核转动84圈</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粒子转动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圈,故在</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粒子转动108圈之内,二者一定不会相撞,故C正确.</a:t>
                </a:r>
                <a:endParaRPr lang="en-US" altLang="zh-CN" sz="2200" dirty="0"/>
              </a:p>
            </p:txBody>
          </p:sp>
        </mc:Choice>
        <mc:Fallback>
          <p:sp>
            <p:nvSpPr>
              <p:cNvPr id="2" name="QC_5_AS.65_1#8435039fb?vop=1&amp;vop=1&amp;pid=b0898d549&amp;color=0,0,0&amp;vtp=1&amp;bt=1&amp;bbb=1&amp;hb=1"/>
              <p:cNvSpPr>
                <a:spLocks noRot="1" noChangeAspect="1" noMove="1" noResize="1" noEditPoints="1" noAdjustHandles="1" noChangeArrowheads="1" noChangeShapeType="1" noTextEdit="1"/>
              </p:cNvSpPr>
              <p:nvPr/>
            </p:nvSpPr>
            <p:spPr>
              <a:xfrm>
                <a:off x="722376" y="972000"/>
                <a:ext cx="10753344" cy="4475353"/>
              </a:xfrm>
              <a:prstGeom prst="rect">
                <a:avLst/>
              </a:prstGeom>
              <a:blipFill rotWithShape="1">
                <a:blip r:embed="rId1"/>
                <a:stretch>
                  <a:fillRect l="-4" t="-10" r="-626" b="-10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face1f3cc?vop=1&amp;pid=7d2547aa6&amp;color=0,0,0&amp;vtp=1&amp;bt=1&amp;bbb=1&amp;hb=1"/>
              <p:cNvSpPr/>
              <p:nvPr/>
            </p:nvSpPr>
            <p:spPr>
              <a:xfrm>
                <a:off x="722376" y="972000"/>
                <a:ext cx="10753344" cy="8558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[江西九师联盟2025高二下联考]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（铀核）衰变为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（氡核）要经</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次数分别为(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face1f3cc?vop=1&amp;pid=7d2547aa6&amp;color=0,0,0&amp;vtp=1&amp;bt=1&amp;bbb=1&amp;hb=1"/>
              <p:cNvSpPr>
                <a:spLocks noRot="1" noChangeAspect="1" noMove="1" noResize="1" noEditPoints="1" noAdjustHandles="1" noChangeArrowheads="1" noChangeShapeType="1" noTextEdit="1"/>
              </p:cNvSpPr>
              <p:nvPr/>
            </p:nvSpPr>
            <p:spPr>
              <a:xfrm>
                <a:off x="722376" y="972000"/>
                <a:ext cx="10753344" cy="855853"/>
              </a:xfrm>
              <a:prstGeom prst="rect">
                <a:avLst/>
              </a:prstGeom>
              <a:blipFill rotWithShape="1">
                <a:blip r:embed="rId1"/>
                <a:stretch>
                  <a:fillRect l="-4" t="-53" b="-5304"/>
                </a:stretch>
              </a:blipFill>
            </p:spPr>
            <p:txBody>
              <a:bodyPr/>
              <a:lstStyle/>
              <a:p>
                <a:r>
                  <a:rPr lang="zh-CN" altLang="en-US">
                    <a:noFill/>
                  </a:rPr>
                  <a:t> </a:t>
                </a:r>
              </a:p>
            </p:txBody>
          </p:sp>
        </mc:Fallback>
      </mc:AlternateContent>
      <p:sp>
        <p:nvSpPr>
          <p:cNvPr id="3" name="QC_5_AN.5_1#face1f3cc.bracket?vop=1&amp;pid=7d2547aa6&amp;color=0,0,0&amp;vpa=2&amp;vtp=1"/>
          <p:cNvSpPr/>
          <p:nvPr/>
        </p:nvSpPr>
        <p:spPr>
          <a:xfrm>
            <a:off x="2192401" y="14228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face1f3cc.choices?vop=1&amp;pid=7d2547aa6&amp;color=0,0,0&amp;vtp=1&amp;bbb=1"/>
          <p:cNvSpPr/>
          <p:nvPr/>
        </p:nvSpPr>
        <p:spPr>
          <a:xfrm>
            <a:off x="722376" y="1884938"/>
            <a:ext cx="10753344" cy="405003"/>
          </a:xfrm>
          <a:prstGeom prst="rect">
            <a:avLst/>
          </a:prstGeom>
          <a:noFill/>
        </p:spPr>
        <p:txBody>
          <a:bodyPr wrap="none" lIns="0" tIns="0" rIns="0" bIns="0" rtlCol="0" anchor="t"/>
          <a:lstStyle/>
          <a:p>
            <a:pPr latinLnBrk="1">
              <a:lnSpc>
                <a:spcPts val="36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face1f3cc?vop=1&amp;vop=1&amp;pid=7d2547aa6&amp;color=0,0,0&amp;vtp=1&amp;bt=1&amp;bbb=1&amp;hb=1"/>
              <p:cNvSpPr/>
              <p:nvPr/>
            </p:nvSpPr>
            <p:spPr>
              <a:xfrm>
                <a:off x="722376" y="972000"/>
                <a:ext cx="10753344" cy="1470279"/>
              </a:xfrm>
              <a:prstGeom prst="rect">
                <a:avLst/>
              </a:prstGeom>
              <a:noFill/>
            </p:spPr>
            <p:txBody>
              <a:bodyPr wrap="none" lIns="0" tIns="0" rIns="0" bIns="0" rtlCol="0" anchor="t"/>
              <a:lstStyle/>
              <a:p>
                <a:pPr algn="l" latinLnBrk="1">
                  <a:lnSpc>
                    <a:spcPts val="4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铀核</a:t>
                </a:r>
                <a14:m>
                  <m:oMath xmlns:m="http://schemas.openxmlformats.org/officeDocument/2006/math">
                    <m:sSubSup>
                      <m:sSubSupPr>
                        <m:ctrlPr>
                          <a:rPr lang="en-US" altLang="zh-CN" sz="22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衰变为氡核</a:t>
                </a:r>
                <a14:m>
                  <m:oMath xmlns:m="http://schemas.openxmlformats.org/officeDocument/2006/math">
                    <m:sSubSup>
                      <m:sSubSupPr>
                        <m:ctrlPr>
                          <a:rPr lang="en-US" altLang="zh-CN" sz="22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86</m:t>
                        </m:r>
                      </m:sub>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222</m:t>
                        </m:r>
                      </m:sup>
                    </m:sSub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时质量数减少16，每</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衰变质量数减少4,故</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衰变次数</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，质子数减少6,</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衰变使质子数减少</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衰变质子数增加1,故</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变次数为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.综上所述</a:t>
                </a:r>
                <a:r>
                  <a:rPr lang="en-US" altLang="zh-CN" sz="22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衰变4次</a:t>
                </a:r>
                <a:r>
                  <a:rPr lang="en-US" altLang="zh-CN" sz="22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衰变2次，故A正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endParaRPr lang="en-US" altLang="zh-CN" sz="2200" dirty="0"/>
              </a:p>
            </p:txBody>
          </p:sp>
        </mc:Choice>
        <mc:Fallback>
          <p:sp>
            <p:nvSpPr>
              <p:cNvPr id="2" name="QC_5_AS.6_1#face1f3cc?vop=1&amp;vop=1&amp;pid=7d2547aa6&amp;color=0,0,0&amp;vtp=1&amp;bt=1&amp;bbb=1&amp;hb=1"/>
              <p:cNvSpPr>
                <a:spLocks noRot="1" noChangeAspect="1" noMove="1" noResize="1" noEditPoints="1" noAdjustHandles="1" noChangeArrowheads="1" noChangeShapeType="1" noTextEdit="1"/>
              </p:cNvSpPr>
              <p:nvPr/>
            </p:nvSpPr>
            <p:spPr>
              <a:xfrm>
                <a:off x="722376" y="972000"/>
                <a:ext cx="10753344" cy="1470279"/>
              </a:xfrm>
              <a:prstGeom prst="rect">
                <a:avLst/>
              </a:prstGeom>
              <a:blipFill rotWithShape="1">
                <a:blip r:embed="rId1"/>
                <a:stretch>
                  <a:fillRect l="-4" t="-31" b="-36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beee970e5?vop=1&amp;pid=7d2547aa6&amp;color=0,0,0&amp;vtp=1&amp;bt=1&amp;bbb=1&amp;hb=1"/>
              <p:cNvSpPr/>
              <p:nvPr/>
            </p:nvSpPr>
            <p:spPr>
              <a:xfrm>
                <a:off x="722376" y="972000"/>
                <a:ext cx="10753344" cy="8558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3.天然放射性元素</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（钍）经过一</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系列</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之后，变成</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）.下列判断中正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beee970e5?vop=1&amp;pid=7d2547aa6&amp;color=0,0,0&amp;vtp=1&amp;bt=1&amp;bbb=1&amp;hb=1"/>
              <p:cNvSpPr>
                <a:spLocks noRot="1" noChangeAspect="1" noMove="1" noResize="1" noEditPoints="1" noAdjustHandles="1" noChangeArrowheads="1" noChangeShapeType="1" noTextEdit="1"/>
              </p:cNvSpPr>
              <p:nvPr/>
            </p:nvSpPr>
            <p:spPr>
              <a:xfrm>
                <a:off x="722376" y="972000"/>
                <a:ext cx="10753344" cy="855853"/>
              </a:xfrm>
              <a:prstGeom prst="rect">
                <a:avLst/>
              </a:prstGeom>
              <a:blipFill rotWithShape="1">
                <a:blip r:embed="rId1"/>
                <a:stretch>
                  <a:fillRect l="-4" t="-53" b="-5304"/>
                </a:stretch>
              </a:blipFill>
            </p:spPr>
            <p:txBody>
              <a:bodyPr/>
              <a:lstStyle/>
              <a:p>
                <a:r>
                  <a:rPr lang="zh-CN" altLang="en-US">
                    <a:noFill/>
                  </a:rPr>
                  <a:t> </a:t>
                </a:r>
              </a:p>
            </p:txBody>
          </p:sp>
        </mc:Fallback>
      </mc:AlternateContent>
      <p:sp>
        <p:nvSpPr>
          <p:cNvPr id="3" name="QC_5_AN.8_1#beee970e5.bracket?vop=1&amp;pid=7d2547aa6&amp;color=0,0,0&amp;vpa=3&amp;vtp=1"/>
          <p:cNvSpPr/>
          <p:nvPr/>
        </p:nvSpPr>
        <p:spPr>
          <a:xfrm>
            <a:off x="1684401" y="14228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7_2#beee970e5.choices?vop=1&amp;pid=7d2547aa6&amp;color=0,0,0&amp;vtp=1&amp;bbb=1"/>
              <p:cNvSpPr/>
              <p:nvPr/>
            </p:nvSpPr>
            <p:spPr>
              <a:xfrm>
                <a:off x="722376" y="183769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A.衰变过程共有6</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衰变和2次</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.铅核比钍核少8个质子</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衰变所放出的电子来自原子核外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.钍核比铅核多24个中子</a:t>
                </a:r>
                <a:endParaRPr lang="en-US" altLang="zh-CN" sz="2000" dirty="0"/>
              </a:p>
            </p:txBody>
          </p:sp>
        </mc:Choice>
        <mc:Fallback>
          <p:sp>
            <p:nvSpPr>
              <p:cNvPr id="4" name="QC_5_BD.7_2#beee970e5.choices?vop=1&amp;pid=7d2547aa6&amp;color=0,0,0&amp;vtp=1&amp;bbb=1"/>
              <p:cNvSpPr>
                <a:spLocks noRot="1" noChangeAspect="1" noMove="1" noResize="1" noEditPoints="1" noAdjustHandles="1" noChangeArrowheads="1" noChangeShapeType="1" noTextEdit="1"/>
              </p:cNvSpPr>
              <p:nvPr/>
            </p:nvSpPr>
            <p:spPr>
              <a:xfrm>
                <a:off x="722376" y="1837695"/>
                <a:ext cx="10753344" cy="843153"/>
              </a:xfrm>
              <a:prstGeom prst="rect">
                <a:avLst/>
              </a:prstGeom>
              <a:blipFill rotWithShape="1">
                <a:blip r:embed="rId2"/>
                <a:stretch>
                  <a:fillRect l="-4" t="-1" b="-543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beee970e5?vop=1&amp;vop=1&amp;pid=7d2547aa6&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衰变的次数为</a:t>
                </a:r>
                <a14:m>
                  <m:oMath xmlns:m="http://schemas.openxmlformats.org/officeDocument/2006/math">
                    <m:sSub>
                      <m:sSub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num>
                      <m:den>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a:t>
                </a:r>
                <a14:m>
                  <m:oMath xmlns:m="http://schemas.openxmlformats.org/officeDocument/2006/math">
                    <m:sSub>
                      <m:sSub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；钍核与铅核质子数之差为</a:t>
                </a:r>
                <a14:m>
                  <m:oMath xmlns:m="http://schemas.openxmlformats.org/officeDocument/2006/math">
                    <m:sSub>
                      <m:sSub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,可知铅核比钍核少8个质子,故B正确</a:t>
                </a:r>
                <a:r>
                  <a:rPr lang="en-US" altLang="zh-CN" sz="22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衰变所</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放出的电子来自原子核内</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；钍核与铅核中子数之差为</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e>
                      <m: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,可知钍核比铅核多16个中子,故D错误.</a:t>
                </a:r>
                <a:endParaRPr lang="en-US" altLang="zh-CN" sz="2200" dirty="0"/>
              </a:p>
            </p:txBody>
          </p:sp>
        </mc:Choice>
        <mc:Fallback>
          <p:sp>
            <p:nvSpPr>
              <p:cNvPr id="2" name="QC_5_AS.9_1#beee970e5?vop=1&amp;vop=1&amp;pid=7d2547aa6&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1_1#beee970e5?vop=1&amp;vop=1&amp;pid=7d2547aa6&amp;color=0,0,0&amp;mp=1&amp;vtp=1&amp;bt=1&amp;bbb=1&amp;h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确定原子核衰变次数的技巧</a:t>
                </a:r>
                <a:endParaRPr lang="en-US" altLang="zh-CN" sz="2000" dirty="0"/>
              </a:p>
              <a:p>
                <a:pPr latinLnBrk="1">
                  <a:lnSpc>
                    <a:spcPts val="37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衰变次数的确定</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,一般先由质量数的改变确定</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衰变的次数,这是因为</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衰变的次数的多少对质量</a:t>
                </a:r>
                <a:endPar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数没有影响</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,然后根据电荷数的改变结合</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衰变次数确定</a:t>
                </a:r>
                <a14:m>
                  <m:oMath xmlns:m="http://schemas.openxmlformats.org/officeDocument/2006/math">
                    <m:r>
                      <a:rPr lang="en-US" altLang="zh-CN" sz="2000" b="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a:t>
                </a:r>
                <a:endParaRPr lang="en-US" altLang="zh-CN" sz="2000" dirty="0"/>
              </a:p>
            </p:txBody>
          </p:sp>
        </mc:Choice>
        <mc:Fallback>
          <p:sp>
            <p:nvSpPr>
              <p:cNvPr id="2" name="QC_5_EX.11_1#beee970e5?vop=1&amp;vop=1&amp;pid=7d2547aa6&amp;color=0,0,0&amp;mp=1&amp;vtp=1&amp;bt=1&amp;bbb=1&amp;hb=1"/>
              <p:cNvSpPr>
                <a:spLocks noRot="1" noChangeAspect="1" noMove="1" noResize="1" noEditPoints="1" noAdjustHandles="1" noChangeArrowheads="1" noChangeShapeType="1" noTextEdit="1"/>
              </p:cNvSpPr>
              <p:nvPr/>
            </p:nvSpPr>
            <p:spPr>
              <a:xfrm>
                <a:off x="722376" y="972000"/>
                <a:ext cx="10753344" cy="1782953"/>
              </a:xfrm>
              <a:prstGeom prst="rect">
                <a:avLst/>
              </a:prstGeom>
              <a:blipFill rotWithShape="1">
                <a:blip r:embed="rId1"/>
                <a:stretch>
                  <a:fillRect l="-4" t="-25"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10820</Words>
  <Application>WPS 演示</Application>
  <PresentationFormat>宽屏</PresentationFormat>
  <Paragraphs>379</Paragraphs>
  <Slides>48</Slides>
  <Notes>49</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48</vt:i4>
      </vt:variant>
    </vt:vector>
  </HeadingPairs>
  <TitlesOfParts>
    <vt:vector size="7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Cambria Math</vt:lpstr>
      <vt:lpstr>Cambria Math</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7</cp:revision>
  <dcterms:created xsi:type="dcterms:W3CDTF">2025-10-23T04:52:00Z</dcterms:created>
  <dcterms:modified xsi:type="dcterms:W3CDTF">2025-10-27T06:23:01Z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76D9C096DB584DF8B1361A735165F2CB_12</vt:lpwstr>
  </property>
  <property fmtid="{D5CDD505-2E9C-101B-9397-08002B2CF9AE}" pid="3" name="KSOProductBuildVer">
    <vt:lpwstr>2052-12.1.0.23125</vt:lpwstr>
  </property>
</Properties>
</file>